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63"/>
  </p:notesMasterIdLst>
  <p:handoutMasterIdLst>
    <p:handoutMasterId r:id="rId64"/>
  </p:handoutMasterIdLst>
  <p:sldIdLst>
    <p:sldId id="256" r:id="rId2"/>
    <p:sldId id="352" r:id="rId3"/>
    <p:sldId id="353" r:id="rId4"/>
    <p:sldId id="260" r:id="rId5"/>
    <p:sldId id="261" r:id="rId6"/>
    <p:sldId id="263" r:id="rId7"/>
    <p:sldId id="264" r:id="rId8"/>
    <p:sldId id="265" r:id="rId9"/>
    <p:sldId id="266" r:id="rId10"/>
    <p:sldId id="267" r:id="rId11"/>
    <p:sldId id="269" r:id="rId12"/>
    <p:sldId id="270" r:id="rId13"/>
    <p:sldId id="272" r:id="rId14"/>
    <p:sldId id="274" r:id="rId15"/>
    <p:sldId id="276" r:id="rId16"/>
    <p:sldId id="277" r:id="rId17"/>
    <p:sldId id="318" r:id="rId18"/>
    <p:sldId id="321" r:id="rId19"/>
    <p:sldId id="323" r:id="rId20"/>
    <p:sldId id="324" r:id="rId21"/>
    <p:sldId id="325" r:id="rId22"/>
    <p:sldId id="326" r:id="rId23"/>
    <p:sldId id="354" r:id="rId24"/>
    <p:sldId id="329" r:id="rId25"/>
    <p:sldId id="330" r:id="rId26"/>
    <p:sldId id="331" r:id="rId27"/>
    <p:sldId id="333" r:id="rId28"/>
    <p:sldId id="336" r:id="rId29"/>
    <p:sldId id="337" r:id="rId30"/>
    <p:sldId id="338" r:id="rId31"/>
    <p:sldId id="339" r:id="rId32"/>
    <p:sldId id="340" r:id="rId33"/>
    <p:sldId id="341" r:id="rId34"/>
    <p:sldId id="342" r:id="rId35"/>
    <p:sldId id="343" r:id="rId36"/>
    <p:sldId id="344" r:id="rId37"/>
    <p:sldId id="345" r:id="rId38"/>
    <p:sldId id="346" r:id="rId39"/>
    <p:sldId id="347" r:id="rId40"/>
    <p:sldId id="371" r:id="rId41"/>
    <p:sldId id="372" r:id="rId42"/>
    <p:sldId id="373" r:id="rId43"/>
    <p:sldId id="374" r:id="rId44"/>
    <p:sldId id="375" r:id="rId45"/>
    <p:sldId id="376" r:id="rId46"/>
    <p:sldId id="377" r:id="rId47"/>
    <p:sldId id="378" r:id="rId48"/>
    <p:sldId id="379" r:id="rId49"/>
    <p:sldId id="380" r:id="rId50"/>
    <p:sldId id="381" r:id="rId51"/>
    <p:sldId id="382" r:id="rId52"/>
    <p:sldId id="383" r:id="rId53"/>
    <p:sldId id="384" r:id="rId54"/>
    <p:sldId id="385" r:id="rId55"/>
    <p:sldId id="348" r:id="rId56"/>
    <p:sldId id="365" r:id="rId57"/>
    <p:sldId id="366" r:id="rId58"/>
    <p:sldId id="367" r:id="rId59"/>
    <p:sldId id="368" r:id="rId60"/>
    <p:sldId id="369" r:id="rId61"/>
    <p:sldId id="370" r:id="rId62"/>
  </p:sldIdLst>
  <p:sldSz cx="9144000" cy="6858000" type="screen4x3"/>
  <p:notesSz cx="6807200" cy="9939338"/>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48" d="100"/>
          <a:sy n="48" d="100"/>
        </p:scale>
        <p:origin x="988" y="2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45.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50.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52.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53.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image" Target="../media/image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image" Target="../media/image11.e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image" Target="../media/image13.e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image" Target="../media/image15.e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image" Target="../media/image17.e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image" Target="../media/image1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sz="quarter" idx="1"/>
          </p:nvPr>
        </p:nvSpPr>
        <p:spPr>
          <a:xfrm>
            <a:off x="3856038" y="0"/>
            <a:ext cx="2949575" cy="498475"/>
          </a:xfrm>
          <a:prstGeom prst="rect">
            <a:avLst/>
          </a:prstGeom>
        </p:spPr>
        <p:txBody>
          <a:bodyPr vert="horz" lIns="91440" tIns="45720" rIns="91440" bIns="45720" rtlCol="0"/>
          <a:lstStyle>
            <a:lvl1pPr algn="r">
              <a:defRPr sz="1200"/>
            </a:lvl1pPr>
          </a:lstStyle>
          <a:p>
            <a:fld id="{1C4B7CA0-D19E-4D9E-9893-D5DAEB37070A}" type="datetimeFigureOut">
              <a:rPr lang="zh-TW" altLang="en-US" smtClean="0"/>
              <a:t>2016/8/19</a:t>
            </a:fld>
            <a:endParaRPr lang="zh-TW" altLang="en-US"/>
          </a:p>
        </p:txBody>
      </p:sp>
      <p:sp>
        <p:nvSpPr>
          <p:cNvPr id="4" name="頁尾版面配置區 3"/>
          <p:cNvSpPr>
            <a:spLocks noGrp="1"/>
          </p:cNvSpPr>
          <p:nvPr>
            <p:ph type="ftr" sz="quarter" idx="2"/>
          </p:nvPr>
        </p:nvSpPr>
        <p:spPr>
          <a:xfrm>
            <a:off x="0" y="9440863"/>
            <a:ext cx="2949575" cy="498475"/>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p:cNvSpPr>
            <a:spLocks noGrp="1"/>
          </p:cNvSpPr>
          <p:nvPr>
            <p:ph type="sldNum" sz="quarter" idx="3"/>
          </p:nvPr>
        </p:nvSpPr>
        <p:spPr>
          <a:xfrm>
            <a:off x="3856038" y="9440863"/>
            <a:ext cx="2949575" cy="498475"/>
          </a:xfrm>
          <a:prstGeom prst="rect">
            <a:avLst/>
          </a:prstGeom>
        </p:spPr>
        <p:txBody>
          <a:bodyPr vert="horz" lIns="91440" tIns="45720" rIns="91440" bIns="45720" rtlCol="0" anchor="b"/>
          <a:lstStyle>
            <a:lvl1pPr algn="r">
              <a:defRPr sz="1200"/>
            </a:lvl1pPr>
          </a:lstStyle>
          <a:p>
            <a:fld id="{5BB261EA-DA20-48B9-80CD-B7C689B57819}" type="slidenum">
              <a:rPr lang="zh-TW" altLang="en-US" smtClean="0"/>
              <a:t>‹#›</a:t>
            </a:fld>
            <a:endParaRPr lang="zh-TW" altLang="en-US"/>
          </a:p>
        </p:txBody>
      </p:sp>
    </p:spTree>
    <p:extLst>
      <p:ext uri="{BB962C8B-B14F-4D97-AF65-F5344CB8AC3E}">
        <p14:creationId xmlns:p14="http://schemas.microsoft.com/office/powerpoint/2010/main" val="26484378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9787" cy="496967"/>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55838" y="0"/>
            <a:ext cx="2949787" cy="496967"/>
          </a:xfrm>
          <a:prstGeom prst="rect">
            <a:avLst/>
          </a:prstGeom>
        </p:spPr>
        <p:txBody>
          <a:bodyPr vert="horz" lIns="91440" tIns="45720" rIns="91440" bIns="45720" rtlCol="0"/>
          <a:lstStyle>
            <a:lvl1pPr algn="r">
              <a:defRPr sz="1200"/>
            </a:lvl1pPr>
          </a:lstStyle>
          <a:p>
            <a:fld id="{9F44CAE9-107C-43A0-9543-A95662008747}" type="datetimeFigureOut">
              <a:rPr lang="zh-TW" altLang="en-US" smtClean="0"/>
              <a:t>2016/8/19</a:t>
            </a:fld>
            <a:endParaRPr lang="zh-TW" altLang="en-US"/>
          </a:p>
        </p:txBody>
      </p:sp>
      <p:sp>
        <p:nvSpPr>
          <p:cNvPr id="4" name="投影片圖像版面配置區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0720" y="4721186"/>
            <a:ext cx="5445760" cy="4472702"/>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9440646"/>
            <a:ext cx="2949787" cy="49696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55838" y="9440646"/>
            <a:ext cx="2949787" cy="496967"/>
          </a:xfrm>
          <a:prstGeom prst="rect">
            <a:avLst/>
          </a:prstGeom>
        </p:spPr>
        <p:txBody>
          <a:bodyPr vert="horz" lIns="91440" tIns="45720" rIns="91440" bIns="45720" rtlCol="0" anchor="b"/>
          <a:lstStyle>
            <a:lvl1pPr algn="r">
              <a:defRPr sz="1200"/>
            </a:lvl1pPr>
          </a:lstStyle>
          <a:p>
            <a:fld id="{9B265319-4E4C-473D-9EC7-030876A9BF42}" type="slidenum">
              <a:rPr lang="zh-TW" altLang="en-US" smtClean="0"/>
              <a:t>‹#›</a:t>
            </a:fld>
            <a:endParaRPr lang="zh-TW" altLang="en-US"/>
          </a:p>
        </p:txBody>
      </p:sp>
    </p:spTree>
    <p:extLst>
      <p:ext uri="{BB962C8B-B14F-4D97-AF65-F5344CB8AC3E}">
        <p14:creationId xmlns:p14="http://schemas.microsoft.com/office/powerpoint/2010/main" val="14500916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9B265319-4E4C-473D-9EC7-030876A9BF42}" type="slidenum">
              <a:rPr lang="zh-TW" altLang="en-US" smtClean="0"/>
              <a:t>10</a:t>
            </a:fld>
            <a:endParaRPr lang="zh-TW" altLang="en-US"/>
          </a:p>
        </p:txBody>
      </p:sp>
    </p:spTree>
    <p:extLst>
      <p:ext uri="{BB962C8B-B14F-4D97-AF65-F5344CB8AC3E}">
        <p14:creationId xmlns:p14="http://schemas.microsoft.com/office/powerpoint/2010/main" val="3377737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9B265319-4E4C-473D-9EC7-030876A9BF42}" type="slidenum">
              <a:rPr lang="zh-TW" altLang="en-US" smtClean="0"/>
              <a:t>22</a:t>
            </a:fld>
            <a:endParaRPr lang="zh-TW" altLang="en-US"/>
          </a:p>
        </p:txBody>
      </p:sp>
    </p:spTree>
    <p:extLst>
      <p:ext uri="{BB962C8B-B14F-4D97-AF65-F5344CB8AC3E}">
        <p14:creationId xmlns:p14="http://schemas.microsoft.com/office/powerpoint/2010/main" val="16672303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p>
            <a:fld id="{1018CE05-BCB5-4F88-9F74-10B842C68DD1}" type="datetime1">
              <a:rPr lang="zh-TW" altLang="en-US" smtClean="0"/>
              <a:t>2016/8/19</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C1EEC68E-45FA-4B63-81C9-A47A83E88D05}" type="slidenum">
              <a:rPr lang="zh-TW" altLang="en-US" smtClean="0"/>
              <a:t>‹#›</a:t>
            </a:fld>
            <a:endParaRPr lang="zh-TW" altLang="en-US"/>
          </a:p>
        </p:txBody>
      </p:sp>
    </p:spTree>
    <p:extLst>
      <p:ext uri="{BB962C8B-B14F-4D97-AF65-F5344CB8AC3E}">
        <p14:creationId xmlns:p14="http://schemas.microsoft.com/office/powerpoint/2010/main" val="11071677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1F08139C-A3CC-490F-AE6B-B7D67BC00231}" type="datetime1">
              <a:rPr lang="zh-TW" altLang="en-US" smtClean="0"/>
              <a:t>2016/8/19</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C1EEC68E-45FA-4B63-81C9-A47A83E88D05}" type="slidenum">
              <a:rPr lang="zh-TW" altLang="en-US" smtClean="0"/>
              <a:t>‹#›</a:t>
            </a:fld>
            <a:endParaRPr lang="zh-TW" altLang="en-US"/>
          </a:p>
        </p:txBody>
      </p:sp>
    </p:spTree>
    <p:extLst>
      <p:ext uri="{BB962C8B-B14F-4D97-AF65-F5344CB8AC3E}">
        <p14:creationId xmlns:p14="http://schemas.microsoft.com/office/powerpoint/2010/main" val="29742891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FC480FEC-281A-4648-8F6D-6CB973A8C6B5}" type="datetime1">
              <a:rPr lang="zh-TW" altLang="en-US" smtClean="0"/>
              <a:t>2016/8/19</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C1EEC68E-45FA-4B63-81C9-A47A83E88D05}" type="slidenum">
              <a:rPr lang="zh-TW" altLang="en-US" smtClean="0"/>
              <a:t>‹#›</a:t>
            </a:fld>
            <a:endParaRPr lang="zh-TW" altLang="en-US"/>
          </a:p>
        </p:txBody>
      </p:sp>
    </p:spTree>
    <p:extLst>
      <p:ext uri="{BB962C8B-B14F-4D97-AF65-F5344CB8AC3E}">
        <p14:creationId xmlns:p14="http://schemas.microsoft.com/office/powerpoint/2010/main" val="27450798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標題及內容">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8CEDF8BA-9941-4606-9484-30E3D076257D}" type="datetimeFigureOut">
              <a:rPr lang="zh-TW" altLang="en-US" smtClean="0"/>
              <a:t>2016/8/19</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7A9C0002-28C8-4A45-9054-F631D98CAD39}" type="slidenum">
              <a:rPr lang="zh-TW" altLang="en-US" smtClean="0"/>
              <a:t>‹#›</a:t>
            </a:fld>
            <a:endParaRPr lang="zh-TW" altLang="en-US"/>
          </a:p>
        </p:txBody>
      </p:sp>
    </p:spTree>
    <p:extLst>
      <p:ext uri="{BB962C8B-B14F-4D97-AF65-F5344CB8AC3E}">
        <p14:creationId xmlns:p14="http://schemas.microsoft.com/office/powerpoint/2010/main" val="11175613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標題及物件">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57200" y="260648"/>
            <a:ext cx="8229600" cy="6048672"/>
          </a:xfrm>
        </p:spPr>
        <p:txBody>
          <a:bodyPr/>
          <a:lstStyle>
            <a:lvl1pPr marL="0" indent="0" algn="just">
              <a:buFontTx/>
              <a:buNone/>
              <a:defRPr sz="2400" baseline="0">
                <a:latin typeface="Times New Roman" panose="02020603050405020304" pitchFamily="18" charset="0"/>
                <a:ea typeface="微軟正黑體" panose="020B0604030504040204" pitchFamily="34" charset="-120"/>
              </a:defRPr>
            </a:lvl1pPr>
            <a:lvl2pPr marL="457200" indent="0">
              <a:buFontTx/>
              <a:buNone/>
              <a:defRPr sz="2000" baseline="0">
                <a:latin typeface="Times New Roman" panose="02020603050405020304" pitchFamily="18" charset="0"/>
                <a:ea typeface="微軟正黑體" panose="020B0604030504040204" pitchFamily="34" charset="-120"/>
              </a:defRPr>
            </a:lvl2pPr>
            <a:lvl3pPr marL="914400" indent="0">
              <a:buFontTx/>
              <a:buNone/>
              <a:defRPr sz="1600" baseline="0">
                <a:latin typeface="Times New Roman" panose="02020603050405020304" pitchFamily="18" charset="0"/>
                <a:ea typeface="微軟正黑體" panose="020B0604030504040204" pitchFamily="34" charset="-120"/>
              </a:defRPr>
            </a:lvl3pPr>
            <a:lvl4pPr marL="1371600" indent="0">
              <a:buFontTx/>
              <a:buNone/>
              <a:defRPr sz="1200" baseline="0">
                <a:latin typeface="Times New Roman" panose="02020603050405020304" pitchFamily="18" charset="0"/>
                <a:ea typeface="微軟正黑體" panose="020B0604030504040204" pitchFamily="34" charset="-120"/>
              </a:defRPr>
            </a:lvl4pPr>
            <a:lvl5pPr marL="1828800" indent="0">
              <a:buFontTx/>
              <a:buNone/>
              <a:defRPr sz="800" baseline="0">
                <a:latin typeface="Times New Roman" panose="02020603050405020304" pitchFamily="18" charset="0"/>
                <a:ea typeface="微軟正黑體" panose="020B0604030504040204" pitchFamily="34"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日期版面配置區 3"/>
          <p:cNvSpPr>
            <a:spLocks noGrp="1"/>
          </p:cNvSpPr>
          <p:nvPr>
            <p:ph type="dt" sz="half" idx="10"/>
          </p:nvPr>
        </p:nvSpPr>
        <p:spPr/>
        <p:txBody>
          <a:bodyPr/>
          <a:lstStyle/>
          <a:p>
            <a:fld id="{F8A62B3F-011D-4A19-98B5-51871419D142}" type="datetime1">
              <a:rPr lang="zh-TW" altLang="en-US" smtClean="0"/>
              <a:t>2016/8/19</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C1EEC68E-45FA-4B63-81C9-A47A83E88D05}" type="slidenum">
              <a:rPr lang="zh-TW" altLang="en-US" smtClean="0"/>
              <a:t>‹#›</a:t>
            </a:fld>
            <a:endParaRPr lang="zh-TW" altLang="en-US"/>
          </a:p>
        </p:txBody>
      </p:sp>
    </p:spTree>
    <p:extLst>
      <p:ext uri="{BB962C8B-B14F-4D97-AF65-F5344CB8AC3E}">
        <p14:creationId xmlns:p14="http://schemas.microsoft.com/office/powerpoint/2010/main" val="35370977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p>
            <a:fld id="{6906EA61-8486-46B8-BEAC-7DA3AABB1356}" type="datetime1">
              <a:rPr lang="zh-TW" altLang="en-US" smtClean="0"/>
              <a:t>2016/8/19</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C1EEC68E-45FA-4B63-81C9-A47A83E88D05}" type="slidenum">
              <a:rPr lang="zh-TW" altLang="en-US" smtClean="0"/>
              <a:t>‹#›</a:t>
            </a:fld>
            <a:endParaRPr lang="zh-TW" altLang="en-US"/>
          </a:p>
        </p:txBody>
      </p:sp>
    </p:spTree>
    <p:extLst>
      <p:ext uri="{BB962C8B-B14F-4D97-AF65-F5344CB8AC3E}">
        <p14:creationId xmlns:p14="http://schemas.microsoft.com/office/powerpoint/2010/main" val="37903075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fld id="{52AD8D6C-781E-49F3-9515-7C448540D318}" type="datetime1">
              <a:rPr lang="zh-TW" altLang="en-US" smtClean="0"/>
              <a:t>2016/8/19</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C1EEC68E-45FA-4B63-81C9-A47A83E88D05}" type="slidenum">
              <a:rPr lang="zh-TW" altLang="en-US" smtClean="0"/>
              <a:t>‹#›</a:t>
            </a:fld>
            <a:endParaRPr lang="zh-TW" altLang="en-US"/>
          </a:p>
        </p:txBody>
      </p:sp>
    </p:spTree>
    <p:extLst>
      <p:ext uri="{BB962C8B-B14F-4D97-AF65-F5344CB8AC3E}">
        <p14:creationId xmlns:p14="http://schemas.microsoft.com/office/powerpoint/2010/main" val="4108959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fld id="{E59E0BFA-9590-450D-B3E2-589400716ACB}" type="datetime1">
              <a:rPr lang="zh-TW" altLang="en-US" smtClean="0"/>
              <a:t>2016/8/19</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C1EEC68E-45FA-4B63-81C9-A47A83E88D05}" type="slidenum">
              <a:rPr lang="zh-TW" altLang="en-US" smtClean="0"/>
              <a:t>‹#›</a:t>
            </a:fld>
            <a:endParaRPr lang="zh-TW" altLang="en-US"/>
          </a:p>
        </p:txBody>
      </p:sp>
    </p:spTree>
    <p:extLst>
      <p:ext uri="{BB962C8B-B14F-4D97-AF65-F5344CB8AC3E}">
        <p14:creationId xmlns:p14="http://schemas.microsoft.com/office/powerpoint/2010/main" val="4226363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fld id="{324CC863-CA76-4DE5-9940-FFD2D5297C07}" type="datetime1">
              <a:rPr lang="zh-TW" altLang="en-US" smtClean="0"/>
              <a:t>2016/8/19</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C1EEC68E-45FA-4B63-81C9-A47A83E88D05}" type="slidenum">
              <a:rPr lang="zh-TW" altLang="en-US" smtClean="0"/>
              <a:t>‹#›</a:t>
            </a:fld>
            <a:endParaRPr lang="zh-TW" altLang="en-US"/>
          </a:p>
        </p:txBody>
      </p:sp>
    </p:spTree>
    <p:extLst>
      <p:ext uri="{BB962C8B-B14F-4D97-AF65-F5344CB8AC3E}">
        <p14:creationId xmlns:p14="http://schemas.microsoft.com/office/powerpoint/2010/main" val="28883108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98D1C5B4-0FFF-4949-883F-712A302ADC4C}" type="datetime1">
              <a:rPr lang="zh-TW" altLang="en-US" smtClean="0"/>
              <a:t>2016/8/19</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C1EEC68E-45FA-4B63-81C9-A47A83E88D05}" type="slidenum">
              <a:rPr lang="zh-TW" altLang="en-US" smtClean="0"/>
              <a:t>‹#›</a:t>
            </a:fld>
            <a:endParaRPr lang="zh-TW" altLang="en-US"/>
          </a:p>
        </p:txBody>
      </p:sp>
    </p:spTree>
    <p:extLst>
      <p:ext uri="{BB962C8B-B14F-4D97-AF65-F5344CB8AC3E}">
        <p14:creationId xmlns:p14="http://schemas.microsoft.com/office/powerpoint/2010/main" val="21943630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8DA22A5F-9027-47D3-8440-7A022874D8A8}" type="datetime1">
              <a:rPr lang="zh-TW" altLang="en-US" smtClean="0"/>
              <a:t>2016/8/19</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C1EEC68E-45FA-4B63-81C9-A47A83E88D05}" type="slidenum">
              <a:rPr lang="zh-TW" altLang="en-US" smtClean="0"/>
              <a:t>‹#›</a:t>
            </a:fld>
            <a:endParaRPr lang="zh-TW" altLang="en-US"/>
          </a:p>
        </p:txBody>
      </p:sp>
    </p:spTree>
    <p:extLst>
      <p:ext uri="{BB962C8B-B14F-4D97-AF65-F5344CB8AC3E}">
        <p14:creationId xmlns:p14="http://schemas.microsoft.com/office/powerpoint/2010/main" val="3495113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295F150C-FF5A-48F1-873E-F72197C20EAB}" type="datetime1">
              <a:rPr lang="zh-TW" altLang="en-US" smtClean="0"/>
              <a:t>2016/8/19</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C1EEC68E-45FA-4B63-81C9-A47A83E88D05}" type="slidenum">
              <a:rPr lang="zh-TW" altLang="en-US" smtClean="0"/>
              <a:t>‹#›</a:t>
            </a:fld>
            <a:endParaRPr lang="zh-TW" altLang="en-US"/>
          </a:p>
        </p:txBody>
      </p:sp>
    </p:spTree>
    <p:extLst>
      <p:ext uri="{BB962C8B-B14F-4D97-AF65-F5344CB8AC3E}">
        <p14:creationId xmlns:p14="http://schemas.microsoft.com/office/powerpoint/2010/main" val="9963942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D8F087-4C09-4FD6-A245-EA736E1B918B}" type="datetime1">
              <a:rPr lang="zh-TW" altLang="en-US" smtClean="0"/>
              <a:t>2016/8/19</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EEC68E-45FA-4B63-81C9-A47A83E88D05}" type="slidenum">
              <a:rPr lang="zh-TW" altLang="en-US" smtClean="0"/>
              <a:t>‹#›</a:t>
            </a:fld>
            <a:endParaRPr lang="zh-TW" altLang="en-US"/>
          </a:p>
        </p:txBody>
      </p:sp>
    </p:spTree>
    <p:extLst>
      <p:ext uri="{BB962C8B-B14F-4D97-AF65-F5344CB8AC3E}">
        <p14:creationId xmlns:p14="http://schemas.microsoft.com/office/powerpoint/2010/main" val="338108670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12.emf"/><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7.bin"/><Relationship Id="rId5" Type="http://schemas.openxmlformats.org/officeDocument/2006/relationships/image" Target="../media/image11.emf"/><Relationship Id="rId4" Type="http://schemas.openxmlformats.org/officeDocument/2006/relationships/oleObject" Target="../embeddings/oleObject6.bin"/></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14.emf"/><Relationship Id="rId5" Type="http://schemas.openxmlformats.org/officeDocument/2006/relationships/oleObject" Target="../embeddings/oleObject9.bin"/><Relationship Id="rId4" Type="http://schemas.openxmlformats.org/officeDocument/2006/relationships/image" Target="../media/image13.emf"/></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16.emf"/><Relationship Id="rId5" Type="http://schemas.openxmlformats.org/officeDocument/2006/relationships/oleObject" Target="../embeddings/oleObject11.bin"/><Relationship Id="rId4" Type="http://schemas.openxmlformats.org/officeDocument/2006/relationships/image" Target="../media/image15.emf"/></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18.emf"/><Relationship Id="rId5" Type="http://schemas.openxmlformats.org/officeDocument/2006/relationships/oleObject" Target="../embeddings/oleObject13.bin"/><Relationship Id="rId4" Type="http://schemas.openxmlformats.org/officeDocument/2006/relationships/image" Target="../media/image17.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20.emf"/><Relationship Id="rId5" Type="http://schemas.openxmlformats.org/officeDocument/2006/relationships/oleObject" Target="../embeddings/oleObject15.bin"/><Relationship Id="rId4" Type="http://schemas.openxmlformats.org/officeDocument/2006/relationships/image" Target="../media/image19.emf"/></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emf"/></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2.xml"/><Relationship Id="rId1" Type="http://schemas.openxmlformats.org/officeDocument/2006/relationships/vmlDrawing" Target="../drawings/vmlDrawing10.vml"/><Relationship Id="rId4" Type="http://schemas.openxmlformats.org/officeDocument/2006/relationships/image" Target="../media/image34.emf"/></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2.xml"/><Relationship Id="rId1" Type="http://schemas.openxmlformats.org/officeDocument/2006/relationships/vmlDrawing" Target="../drawings/vmlDrawing11.vml"/><Relationship Id="rId4" Type="http://schemas.openxmlformats.org/officeDocument/2006/relationships/image" Target="../media/image35.emf"/></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2.xml"/><Relationship Id="rId1" Type="http://schemas.openxmlformats.org/officeDocument/2006/relationships/vmlDrawing" Target="../drawings/vmlDrawing12.vml"/><Relationship Id="rId5" Type="http://schemas.openxmlformats.org/officeDocument/2006/relationships/image" Target="../media/image42.png"/><Relationship Id="rId4" Type="http://schemas.openxmlformats.org/officeDocument/2006/relationships/image" Target="../media/image41.emf"/></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2.xml"/><Relationship Id="rId1" Type="http://schemas.openxmlformats.org/officeDocument/2006/relationships/vmlDrawing" Target="../drawings/vmlDrawing13.vml"/><Relationship Id="rId5" Type="http://schemas.openxmlformats.org/officeDocument/2006/relationships/image" Target="../media/image44.png"/><Relationship Id="rId4" Type="http://schemas.openxmlformats.org/officeDocument/2006/relationships/image" Target="../media/image43.emf"/></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2.xml"/><Relationship Id="rId1" Type="http://schemas.openxmlformats.org/officeDocument/2006/relationships/vmlDrawing" Target="../drawings/vmlDrawing14.vml"/><Relationship Id="rId4" Type="http://schemas.openxmlformats.org/officeDocument/2006/relationships/image" Target="../media/image45.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7.xml"/><Relationship Id="rId1" Type="http://schemas.openxmlformats.org/officeDocument/2006/relationships/vmlDrawing" Target="../drawings/vmlDrawing15.vml"/><Relationship Id="rId4" Type="http://schemas.openxmlformats.org/officeDocument/2006/relationships/image" Target="../media/image50.wmf"/></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7.xml"/><Relationship Id="rId1" Type="http://schemas.openxmlformats.org/officeDocument/2006/relationships/vmlDrawing" Target="../drawings/vmlDrawing16.vml"/><Relationship Id="rId4" Type="http://schemas.openxmlformats.org/officeDocument/2006/relationships/image" Target="../media/image51.emf"/></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7.emf"/><Relationship Id="rId5" Type="http://schemas.openxmlformats.org/officeDocument/2006/relationships/oleObject" Target="../embeddings/oleObject3.bin"/><Relationship Id="rId4" Type="http://schemas.openxmlformats.org/officeDocument/2006/relationships/image" Target="../media/image6.emf"/></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7.xml"/><Relationship Id="rId1" Type="http://schemas.openxmlformats.org/officeDocument/2006/relationships/vmlDrawing" Target="../drawings/vmlDrawing17.vml"/><Relationship Id="rId4" Type="http://schemas.openxmlformats.org/officeDocument/2006/relationships/image" Target="../media/image52.emf"/></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Layout" Target="../slideLayouts/slideLayout7.xml"/><Relationship Id="rId1" Type="http://schemas.openxmlformats.org/officeDocument/2006/relationships/vmlDrawing" Target="../drawings/vmlDrawing18.vml"/><Relationship Id="rId4" Type="http://schemas.openxmlformats.org/officeDocument/2006/relationships/image" Target="../media/image53.emf"/></Relationships>
</file>

<file path=ppt/slides/_rels/slide5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6.png"/></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7.xml"/><Relationship Id="rId1" Type="http://schemas.openxmlformats.org/officeDocument/2006/relationships/vmlDrawing" Target="../drawings/vmlDrawing19.vml"/><Relationship Id="rId4" Type="http://schemas.openxmlformats.org/officeDocument/2006/relationships/image" Target="../media/image51.emf"/></Relationships>
</file>

<file path=ppt/slides/_rels/slide5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8.emf"/></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1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r>
              <a:rPr lang="en-US" altLang="zh-TW" dirty="0"/>
              <a:t>Chapter 6 Bipartite variations</a:t>
            </a:r>
            <a:endParaRPr lang="zh-TW" altLang="zh-TW" dirty="0"/>
          </a:p>
        </p:txBody>
      </p:sp>
      <p:sp>
        <p:nvSpPr>
          <p:cNvPr id="3" name="副標題 2"/>
          <p:cNvSpPr>
            <a:spLocks noGrp="1"/>
          </p:cNvSpPr>
          <p:nvPr>
            <p:ph type="subTitle" idx="1"/>
          </p:nvPr>
        </p:nvSpPr>
        <p:spPr/>
        <p:txBody>
          <a:bodyPr/>
          <a:lstStyle/>
          <a:p>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C1EEC68E-45FA-4B63-81C9-A47A83E88D05}" type="slidenum">
              <a:rPr lang="zh-TW" altLang="en-US" smtClean="0"/>
              <a:t>1</a:t>
            </a:fld>
            <a:endParaRPr lang="zh-TW" altLang="en-US"/>
          </a:p>
        </p:txBody>
      </p:sp>
    </p:spTree>
    <p:extLst>
      <p:ext uri="{BB962C8B-B14F-4D97-AF65-F5344CB8AC3E}">
        <p14:creationId xmlns:p14="http://schemas.microsoft.com/office/powerpoint/2010/main" val="4994112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en-US" altLang="zh-TW" dirty="0"/>
              <a:t>1-edge fault tolerant Hamiltonian </a:t>
            </a:r>
            <a:r>
              <a:rPr lang="en-US" altLang="zh-TW" dirty="0" err="1"/>
              <a:t>laceable</a:t>
            </a:r>
            <a:endParaRPr lang="zh-TW" altLang="zh-TW" dirty="0"/>
          </a:p>
          <a:p>
            <a:endParaRPr lang="zh-TW" altLang="en-US" dirty="0"/>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graphicFrame>
        <p:nvGraphicFramePr>
          <p:cNvPr id="4" name="物件 3"/>
          <p:cNvGraphicFramePr>
            <a:graphicFrameLocks noChangeAspect="1"/>
          </p:cNvGraphicFramePr>
          <p:nvPr>
            <p:extLst>
              <p:ext uri="{D42A27DB-BD31-4B8C-83A1-F6EECF244321}">
                <p14:modId xmlns:p14="http://schemas.microsoft.com/office/powerpoint/2010/main" val="1214226056"/>
              </p:ext>
            </p:extLst>
          </p:nvPr>
        </p:nvGraphicFramePr>
        <p:xfrm>
          <a:off x="1187624" y="836712"/>
          <a:ext cx="4285853" cy="4442176"/>
        </p:xfrm>
        <a:graphic>
          <a:graphicData uri="http://schemas.openxmlformats.org/presentationml/2006/ole">
            <mc:AlternateContent xmlns:mc="http://schemas.openxmlformats.org/markup-compatibility/2006">
              <mc:Choice xmlns:v="urn:schemas-microsoft-com:vml" Requires="v">
                <p:oleObj spid="_x0000_s35978" r:id="rId4" imgW="5504688" imgH="5694045" progId="Visio.Drawing.6">
                  <p:embed/>
                </p:oleObj>
              </mc:Choice>
              <mc:Fallback>
                <p:oleObj r:id="rId4" imgW="5504688" imgH="5694045" progId="Visio.Drawing.6">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7624" y="836712"/>
                        <a:ext cx="4285853" cy="4442176"/>
                      </a:xfrm>
                      <a:prstGeom prst="rect">
                        <a:avLst/>
                      </a:prstGeom>
                      <a:noFill/>
                    </p:spPr>
                  </p:pic>
                </p:oleObj>
              </mc:Fallback>
            </mc:AlternateContent>
          </a:graphicData>
        </a:graphic>
      </p:graphicFrame>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C1EEC68E-45FA-4B63-81C9-A47A83E88D05}" type="slidenum">
              <a:rPr lang="zh-TW" altLang="en-US" smtClean="0"/>
              <a:t>10</a:t>
            </a:fld>
            <a:endParaRPr lang="zh-TW" altLang="en-US"/>
          </a:p>
        </p:txBody>
      </p:sp>
      <p:graphicFrame>
        <p:nvGraphicFramePr>
          <p:cNvPr id="8" name="物件 7"/>
          <p:cNvGraphicFramePr>
            <a:graphicFrameLocks noChangeAspect="1"/>
          </p:cNvGraphicFramePr>
          <p:nvPr>
            <p:extLst>
              <p:ext uri="{D42A27DB-BD31-4B8C-83A1-F6EECF244321}">
                <p14:modId xmlns:p14="http://schemas.microsoft.com/office/powerpoint/2010/main" val="2103973258"/>
              </p:ext>
            </p:extLst>
          </p:nvPr>
        </p:nvGraphicFramePr>
        <p:xfrm>
          <a:off x="5965371" y="3057800"/>
          <a:ext cx="2588542" cy="2674827"/>
        </p:xfrm>
        <a:graphic>
          <a:graphicData uri="http://schemas.openxmlformats.org/presentationml/2006/ole">
            <mc:AlternateContent xmlns:mc="http://schemas.openxmlformats.org/markup-compatibility/2006">
              <mc:Choice xmlns:v="urn:schemas-microsoft-com:vml" Requires="v">
                <p:oleObj spid="_x0000_s35979" r:id="rId6" imgW="5554218" imgH="5743575" progId="Visio.Drawing.6">
                  <p:embed/>
                </p:oleObj>
              </mc:Choice>
              <mc:Fallback>
                <p:oleObj r:id="rId6" imgW="5554218" imgH="5743575" progId="Visio.Drawing.6">
                  <p:embed/>
                  <p:pic>
                    <p:nvPicPr>
                      <p:cNvPr id="4" name="物件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65371" y="3057800"/>
                        <a:ext cx="2588542" cy="2674827"/>
                      </a:xfrm>
                      <a:prstGeom prst="rect">
                        <a:avLst/>
                      </a:prstGeom>
                      <a:noFill/>
                    </p:spPr>
                  </p:pic>
                </p:oleObj>
              </mc:Fallback>
            </mc:AlternateContent>
          </a:graphicData>
        </a:graphic>
      </p:graphicFrame>
    </p:spTree>
    <p:extLst>
      <p:ext uri="{BB962C8B-B14F-4D97-AF65-F5344CB8AC3E}">
        <p14:creationId xmlns:p14="http://schemas.microsoft.com/office/powerpoint/2010/main" val="611753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en-US" altLang="zh-TW" dirty="0"/>
              <a:t>All graphs in Category 2 are 1-edge fault tolerant Hamiltonian </a:t>
            </a:r>
            <a:r>
              <a:rPr lang="en-US" altLang="zh-TW" dirty="0" err="1"/>
              <a:t>laceable</a:t>
            </a:r>
            <a:r>
              <a:rPr lang="en-US" altLang="zh-TW" dirty="0"/>
              <a:t>. </a:t>
            </a:r>
            <a:endParaRPr lang="zh-TW" altLang="en-US" dirty="0"/>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C1EEC68E-45FA-4B63-81C9-A47A83E88D05}" type="slidenum">
              <a:rPr lang="zh-TW" altLang="en-US" smtClean="0"/>
              <a:t>11</a:t>
            </a:fld>
            <a:endParaRPr lang="zh-TW" altLang="en-US"/>
          </a:p>
        </p:txBody>
      </p:sp>
    </p:spTree>
    <p:extLst>
      <p:ext uri="{BB962C8B-B14F-4D97-AF65-F5344CB8AC3E}">
        <p14:creationId xmlns:p14="http://schemas.microsoft.com/office/powerpoint/2010/main" val="31674113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en-US" altLang="zh-TW" dirty="0"/>
              <a:t>Every 1-edge fault tolerant Hamiltonian </a:t>
            </a:r>
            <a:r>
              <a:rPr lang="en-US" altLang="zh-TW" dirty="0" err="1"/>
              <a:t>laceable</a:t>
            </a:r>
            <a:r>
              <a:rPr lang="en-US" altLang="zh-TW" dirty="0"/>
              <a:t> is 1-edge fault tolerant Hamiltonian. </a:t>
            </a:r>
            <a:endParaRPr lang="zh-TW" altLang="en-US" dirty="0"/>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graphicFrame>
        <p:nvGraphicFramePr>
          <p:cNvPr id="4" name="物件 3"/>
          <p:cNvGraphicFramePr>
            <a:graphicFrameLocks noChangeAspect="1"/>
          </p:cNvGraphicFramePr>
          <p:nvPr>
            <p:extLst>
              <p:ext uri="{D42A27DB-BD31-4B8C-83A1-F6EECF244321}">
                <p14:modId xmlns:p14="http://schemas.microsoft.com/office/powerpoint/2010/main" val="1618902047"/>
              </p:ext>
            </p:extLst>
          </p:nvPr>
        </p:nvGraphicFramePr>
        <p:xfrm>
          <a:off x="827584" y="1318163"/>
          <a:ext cx="4117697" cy="2830917"/>
        </p:xfrm>
        <a:graphic>
          <a:graphicData uri="http://schemas.openxmlformats.org/presentationml/2006/ole">
            <mc:AlternateContent xmlns:mc="http://schemas.openxmlformats.org/markup-compatibility/2006">
              <mc:Choice xmlns:v="urn:schemas-microsoft-com:vml" Requires="v">
                <p:oleObj spid="_x0000_s38026" r:id="rId3" imgW="5742432" imgH="3942969" progId="Visio.Drawing.6">
                  <p:embed/>
                </p:oleObj>
              </mc:Choice>
              <mc:Fallback>
                <p:oleObj r:id="rId3" imgW="5742432" imgH="3942969" progId="Visio.Drawing.6">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584" y="1318163"/>
                        <a:ext cx="4117697" cy="2830917"/>
                      </a:xfrm>
                      <a:prstGeom prst="rect">
                        <a:avLst/>
                      </a:prstGeom>
                      <a:noFill/>
                    </p:spPr>
                  </p:pic>
                </p:oleObj>
              </mc:Fallback>
            </mc:AlternateContent>
          </a:graphicData>
        </a:graphic>
      </p:graphicFrame>
      <p:sp>
        <p:nvSpPr>
          <p:cNvPr id="5" name="矩形 4"/>
          <p:cNvSpPr/>
          <p:nvPr/>
        </p:nvSpPr>
        <p:spPr>
          <a:xfrm>
            <a:off x="3951381" y="5949280"/>
            <a:ext cx="1241237" cy="369332"/>
          </a:xfrm>
          <a:prstGeom prst="rect">
            <a:avLst/>
          </a:prstGeom>
        </p:spPr>
        <p:txBody>
          <a:bodyPr wrap="none">
            <a:spAutoFit/>
          </a:bodyPr>
          <a:lstStyle/>
          <a:p>
            <a:r>
              <a:rPr lang="en-US" altLang="zh-TW" dirty="0"/>
              <a:t>Figure 6-13</a:t>
            </a:r>
            <a:endParaRPr lang="zh-TW" altLang="zh-TW" dirty="0"/>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C1EEC68E-45FA-4B63-81C9-A47A83E88D05}" type="slidenum">
              <a:rPr lang="zh-TW" altLang="en-US" smtClean="0"/>
              <a:t>12</a:t>
            </a:fld>
            <a:endParaRPr lang="zh-TW" altLang="en-US"/>
          </a:p>
        </p:txBody>
      </p:sp>
      <p:graphicFrame>
        <p:nvGraphicFramePr>
          <p:cNvPr id="8" name="物件 7"/>
          <p:cNvGraphicFramePr>
            <a:graphicFrameLocks noChangeAspect="1"/>
          </p:cNvGraphicFramePr>
          <p:nvPr>
            <p:extLst>
              <p:ext uri="{D42A27DB-BD31-4B8C-83A1-F6EECF244321}">
                <p14:modId xmlns:p14="http://schemas.microsoft.com/office/powerpoint/2010/main" val="3080287708"/>
              </p:ext>
            </p:extLst>
          </p:nvPr>
        </p:nvGraphicFramePr>
        <p:xfrm>
          <a:off x="5185722" y="2852936"/>
          <a:ext cx="3757629" cy="2592288"/>
        </p:xfrm>
        <a:graphic>
          <a:graphicData uri="http://schemas.openxmlformats.org/presentationml/2006/ole">
            <mc:AlternateContent xmlns:mc="http://schemas.openxmlformats.org/markup-compatibility/2006">
              <mc:Choice xmlns:v="urn:schemas-microsoft-com:vml" Requires="v">
                <p:oleObj spid="_x0000_s38027" r:id="rId5" imgW="5697474" imgH="3923538" progId="Visio.Drawing.6">
                  <p:embed/>
                </p:oleObj>
              </mc:Choice>
              <mc:Fallback>
                <p:oleObj r:id="rId5" imgW="5697474" imgH="3923538" progId="Visio.Drawing.6">
                  <p:embed/>
                  <p:pic>
                    <p:nvPicPr>
                      <p:cNvPr id="4" name="物件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5722" y="2852936"/>
                        <a:ext cx="3757629" cy="2592288"/>
                      </a:xfrm>
                      <a:prstGeom prst="rect">
                        <a:avLst/>
                      </a:prstGeom>
                      <a:noFill/>
                    </p:spPr>
                  </p:pic>
                </p:oleObj>
              </mc:Fallback>
            </mc:AlternateContent>
          </a:graphicData>
        </a:graphic>
      </p:graphicFrame>
    </p:spTree>
    <p:extLst>
      <p:ext uri="{BB962C8B-B14F-4D97-AF65-F5344CB8AC3E}">
        <p14:creationId xmlns:p14="http://schemas.microsoft.com/office/powerpoint/2010/main" val="24236556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en-US" altLang="zh-TW" dirty="0"/>
              <a:t>3-join?</a:t>
            </a:r>
            <a:endParaRPr lang="zh-TW" altLang="zh-TW" dirty="0"/>
          </a:p>
          <a:p>
            <a:endParaRPr lang="zh-TW" altLang="en-US" dirty="0"/>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graphicFrame>
        <p:nvGraphicFramePr>
          <p:cNvPr id="4" name="物件 3"/>
          <p:cNvGraphicFramePr>
            <a:graphicFrameLocks noChangeAspect="1"/>
          </p:cNvGraphicFramePr>
          <p:nvPr>
            <p:extLst>
              <p:ext uri="{D42A27DB-BD31-4B8C-83A1-F6EECF244321}">
                <p14:modId xmlns:p14="http://schemas.microsoft.com/office/powerpoint/2010/main" val="3590461332"/>
              </p:ext>
            </p:extLst>
          </p:nvPr>
        </p:nvGraphicFramePr>
        <p:xfrm>
          <a:off x="860717" y="848989"/>
          <a:ext cx="6181328" cy="3336512"/>
        </p:xfrm>
        <a:graphic>
          <a:graphicData uri="http://schemas.openxmlformats.org/presentationml/2006/ole">
            <mc:AlternateContent xmlns:mc="http://schemas.openxmlformats.org/markup-compatibility/2006">
              <mc:Choice xmlns:v="urn:schemas-microsoft-com:vml" Requires="v">
                <p:oleObj spid="_x0000_s40073" r:id="rId3" imgW="10318242" imgH="5580888" progId="Visio.Drawing.6">
                  <p:embed/>
                </p:oleObj>
              </mc:Choice>
              <mc:Fallback>
                <p:oleObj r:id="rId3" imgW="10318242" imgH="5580888" progId="Visio.Drawing.6">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0717" y="848989"/>
                        <a:ext cx="6181328" cy="3336512"/>
                      </a:xfrm>
                      <a:prstGeom prst="rect">
                        <a:avLst/>
                      </a:prstGeom>
                      <a:noFill/>
                    </p:spPr>
                  </p:pic>
                </p:oleObj>
              </mc:Fallback>
            </mc:AlternateContent>
          </a:graphicData>
        </a:graphic>
      </p:graphicFrame>
      <p:sp>
        <p:nvSpPr>
          <p:cNvPr id="6" name="頁尾版面配置區 5"/>
          <p:cNvSpPr>
            <a:spLocks noGrp="1"/>
          </p:cNvSpPr>
          <p:nvPr>
            <p:ph type="ftr" sz="quarter" idx="11"/>
          </p:nvPr>
        </p:nvSpPr>
        <p:spPr/>
        <p:txBody>
          <a:bodyPr/>
          <a:lstStyle/>
          <a:p>
            <a:endParaRPr lang="zh-TW" altLang="en-US" dirty="0"/>
          </a:p>
        </p:txBody>
      </p:sp>
      <p:sp>
        <p:nvSpPr>
          <p:cNvPr id="7" name="投影片編號版面配置區 6"/>
          <p:cNvSpPr>
            <a:spLocks noGrp="1"/>
          </p:cNvSpPr>
          <p:nvPr>
            <p:ph type="sldNum" sz="quarter" idx="12"/>
          </p:nvPr>
        </p:nvSpPr>
        <p:spPr/>
        <p:txBody>
          <a:bodyPr/>
          <a:lstStyle/>
          <a:p>
            <a:fld id="{C1EEC68E-45FA-4B63-81C9-A47A83E88D05}" type="slidenum">
              <a:rPr lang="zh-TW" altLang="en-US" smtClean="0"/>
              <a:t>13</a:t>
            </a:fld>
            <a:endParaRPr lang="zh-TW" altLang="en-US"/>
          </a:p>
        </p:txBody>
      </p:sp>
      <p:graphicFrame>
        <p:nvGraphicFramePr>
          <p:cNvPr id="8" name="物件 7"/>
          <p:cNvGraphicFramePr>
            <a:graphicFrameLocks noChangeAspect="1"/>
          </p:cNvGraphicFramePr>
          <p:nvPr>
            <p:extLst>
              <p:ext uri="{D42A27DB-BD31-4B8C-83A1-F6EECF244321}">
                <p14:modId xmlns:p14="http://schemas.microsoft.com/office/powerpoint/2010/main" val="685958290"/>
              </p:ext>
            </p:extLst>
          </p:nvPr>
        </p:nvGraphicFramePr>
        <p:xfrm>
          <a:off x="2890191" y="4581128"/>
          <a:ext cx="3363617" cy="2499494"/>
        </p:xfrm>
        <a:graphic>
          <a:graphicData uri="http://schemas.openxmlformats.org/presentationml/2006/ole">
            <mc:AlternateContent xmlns:mc="http://schemas.openxmlformats.org/markup-compatibility/2006">
              <mc:Choice xmlns:v="urn:schemas-microsoft-com:vml" Requires="v">
                <p:oleObj spid="_x0000_s40074" r:id="rId5" imgW="7282434" imgH="5417439" progId="Visio.Drawing.6">
                  <p:embed/>
                </p:oleObj>
              </mc:Choice>
              <mc:Fallback>
                <p:oleObj r:id="rId5" imgW="7282434" imgH="5417439" progId="Visio.Drawing.6">
                  <p:embed/>
                  <p:pic>
                    <p:nvPicPr>
                      <p:cNvPr id="8" name="物件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90191" y="4581128"/>
                        <a:ext cx="3363617" cy="2499494"/>
                      </a:xfrm>
                      <a:prstGeom prst="rect">
                        <a:avLst/>
                      </a:prstGeom>
                      <a:noFill/>
                      <a:ln>
                        <a:noFill/>
                      </a:ln>
                      <a:extLst/>
                    </p:spPr>
                  </p:pic>
                </p:oleObj>
              </mc:Fallback>
            </mc:AlternateContent>
          </a:graphicData>
        </a:graphic>
      </p:graphicFrame>
    </p:spTree>
    <p:extLst>
      <p:ext uri="{BB962C8B-B14F-4D97-AF65-F5344CB8AC3E}">
        <p14:creationId xmlns:p14="http://schemas.microsoft.com/office/powerpoint/2010/main" val="6403549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en-US" altLang="zh-TW" dirty="0"/>
              <a:t>Strongly 1-edge fault tolerant Hamiltonian.</a:t>
            </a:r>
            <a:endParaRPr lang="zh-TW" altLang="zh-TW" dirty="0"/>
          </a:p>
          <a:p>
            <a:endParaRPr lang="zh-TW" altLang="en-US" dirty="0"/>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graphicFrame>
        <p:nvGraphicFramePr>
          <p:cNvPr id="4" name="物件 3"/>
          <p:cNvGraphicFramePr>
            <a:graphicFrameLocks noChangeAspect="1"/>
          </p:cNvGraphicFramePr>
          <p:nvPr>
            <p:extLst>
              <p:ext uri="{D42A27DB-BD31-4B8C-83A1-F6EECF244321}">
                <p14:modId xmlns:p14="http://schemas.microsoft.com/office/powerpoint/2010/main" val="3555631795"/>
              </p:ext>
            </p:extLst>
          </p:nvPr>
        </p:nvGraphicFramePr>
        <p:xfrm>
          <a:off x="755576" y="908720"/>
          <a:ext cx="3907904" cy="4008107"/>
        </p:xfrm>
        <a:graphic>
          <a:graphicData uri="http://schemas.openxmlformats.org/presentationml/2006/ole">
            <mc:AlternateContent xmlns:mc="http://schemas.openxmlformats.org/markup-compatibility/2006">
              <mc:Choice xmlns:v="urn:schemas-microsoft-com:vml" Requires="v">
                <p:oleObj spid="_x0000_s42121" r:id="rId3" imgW="5504688" imgH="5633466" progId="Visio.Drawing.6">
                  <p:embed/>
                </p:oleObj>
              </mc:Choice>
              <mc:Fallback>
                <p:oleObj r:id="rId3" imgW="5504688" imgH="5633466" progId="Visio.Drawing.6">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576" y="908720"/>
                        <a:ext cx="3907904" cy="4008107"/>
                      </a:xfrm>
                      <a:prstGeom prst="rect">
                        <a:avLst/>
                      </a:prstGeom>
                      <a:noFill/>
                    </p:spPr>
                  </p:pic>
                </p:oleObj>
              </mc:Fallback>
            </mc:AlternateContent>
          </a:graphicData>
        </a:graphic>
      </p:graphicFrame>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C1EEC68E-45FA-4B63-81C9-A47A83E88D05}" type="slidenum">
              <a:rPr lang="zh-TW" altLang="en-US" smtClean="0"/>
              <a:t>14</a:t>
            </a:fld>
            <a:endParaRPr lang="zh-TW" altLang="en-US"/>
          </a:p>
        </p:txBody>
      </p:sp>
      <p:graphicFrame>
        <p:nvGraphicFramePr>
          <p:cNvPr id="8" name="物件 7"/>
          <p:cNvGraphicFramePr>
            <a:graphicFrameLocks noChangeAspect="1"/>
          </p:cNvGraphicFramePr>
          <p:nvPr>
            <p:extLst>
              <p:ext uri="{D42A27DB-BD31-4B8C-83A1-F6EECF244321}">
                <p14:modId xmlns:p14="http://schemas.microsoft.com/office/powerpoint/2010/main" val="3414759572"/>
              </p:ext>
            </p:extLst>
          </p:nvPr>
        </p:nvGraphicFramePr>
        <p:xfrm>
          <a:off x="5796136" y="3068960"/>
          <a:ext cx="2568482" cy="2499989"/>
        </p:xfrm>
        <a:graphic>
          <a:graphicData uri="http://schemas.openxmlformats.org/presentationml/2006/ole">
            <mc:AlternateContent xmlns:mc="http://schemas.openxmlformats.org/markup-compatibility/2006">
              <mc:Choice xmlns:v="urn:schemas-microsoft-com:vml" Requires="v">
                <p:oleObj spid="_x0000_s42122" r:id="rId5" imgW="5436870" imgH="5300091" progId="Visio.Drawing.6">
                  <p:embed/>
                </p:oleObj>
              </mc:Choice>
              <mc:Fallback>
                <p:oleObj r:id="rId5" imgW="5436870" imgH="5300091" progId="Visio.Drawing.6">
                  <p:embed/>
                  <p:pic>
                    <p:nvPicPr>
                      <p:cNvPr id="4" name="物件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6136" y="3068960"/>
                        <a:ext cx="2568482" cy="2499989"/>
                      </a:xfrm>
                      <a:prstGeom prst="rect">
                        <a:avLst/>
                      </a:prstGeom>
                      <a:noFill/>
                    </p:spPr>
                  </p:pic>
                </p:oleObj>
              </mc:Fallback>
            </mc:AlternateContent>
          </a:graphicData>
        </a:graphic>
      </p:graphicFrame>
    </p:spTree>
    <p:extLst>
      <p:ext uri="{BB962C8B-B14F-4D97-AF65-F5344CB8AC3E}">
        <p14:creationId xmlns:p14="http://schemas.microsoft.com/office/powerpoint/2010/main" val="1632635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normAutofit/>
          </a:bodyPr>
          <a:lstStyle/>
          <a:p>
            <a:r>
              <a:rPr lang="en-US" altLang="zh-TW" dirty="0"/>
              <a:t>All graphs in Category 2 are 1-edge fault tolerant strongly Hamiltonian </a:t>
            </a:r>
            <a:r>
              <a:rPr lang="en-US" altLang="zh-TW" dirty="0" err="1"/>
              <a:t>laceable</a:t>
            </a:r>
            <a:r>
              <a:rPr lang="en-US" altLang="zh-TW" dirty="0"/>
              <a:t>. </a:t>
            </a:r>
            <a:endParaRPr lang="zh-TW" altLang="zh-TW" dirty="0"/>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C1EEC68E-45FA-4B63-81C9-A47A83E88D05}" type="slidenum">
              <a:rPr lang="zh-TW" altLang="en-US" smtClean="0"/>
              <a:t>15</a:t>
            </a:fld>
            <a:endParaRPr lang="zh-TW" altLang="en-US"/>
          </a:p>
        </p:txBody>
      </p:sp>
    </p:spTree>
    <p:extLst>
      <p:ext uri="{BB962C8B-B14F-4D97-AF65-F5344CB8AC3E}">
        <p14:creationId xmlns:p14="http://schemas.microsoft.com/office/powerpoint/2010/main" val="30004578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en-US" altLang="zh-TW" dirty="0"/>
              <a:t>Hyper Hamiltonian </a:t>
            </a:r>
            <a:r>
              <a:rPr lang="en-US" altLang="zh-TW" dirty="0" err="1"/>
              <a:t>laceable</a:t>
            </a:r>
            <a:endParaRPr lang="zh-TW" altLang="zh-TW" dirty="0"/>
          </a:p>
          <a:p>
            <a:endParaRPr lang="zh-TW" altLang="en-US" dirty="0"/>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C1EEC68E-45FA-4B63-81C9-A47A83E88D05}" type="slidenum">
              <a:rPr lang="zh-TW" altLang="en-US" smtClean="0"/>
              <a:t>16</a:t>
            </a:fld>
            <a:endParaRPr lang="zh-TW" altLang="en-US"/>
          </a:p>
        </p:txBody>
      </p:sp>
      <p:graphicFrame>
        <p:nvGraphicFramePr>
          <p:cNvPr id="10" name="Object 9"/>
          <p:cNvGraphicFramePr>
            <a:graphicFrameLocks noChangeAspect="1"/>
          </p:cNvGraphicFramePr>
          <p:nvPr>
            <p:extLst>
              <p:ext uri="{D42A27DB-BD31-4B8C-83A1-F6EECF244321}">
                <p14:modId xmlns:p14="http://schemas.microsoft.com/office/powerpoint/2010/main" val="2670934613"/>
              </p:ext>
            </p:extLst>
          </p:nvPr>
        </p:nvGraphicFramePr>
        <p:xfrm>
          <a:off x="827584" y="959835"/>
          <a:ext cx="3886200" cy="3590925"/>
        </p:xfrm>
        <a:graphic>
          <a:graphicData uri="http://schemas.openxmlformats.org/presentationml/2006/ole">
            <mc:AlternateContent xmlns:mc="http://schemas.openxmlformats.org/markup-compatibility/2006">
              <mc:Choice xmlns:v="urn:schemas-microsoft-com:vml" Requires="v">
                <p:oleObj spid="_x0000_s44173" r:id="rId3" imgW="5504688" imgH="5089017" progId="Visio.Drawing.6">
                  <p:embed/>
                </p:oleObj>
              </mc:Choice>
              <mc:Fallback>
                <p:oleObj r:id="rId3" imgW="5504688" imgH="5089017" progId="Visio.Drawing.6">
                  <p:embed/>
                  <p:pic>
                    <p:nvPicPr>
                      <p:cNvPr id="0" name="物件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584" y="959835"/>
                        <a:ext cx="3886200" cy="359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725626494"/>
              </p:ext>
            </p:extLst>
          </p:nvPr>
        </p:nvGraphicFramePr>
        <p:xfrm>
          <a:off x="5292506" y="3284984"/>
          <a:ext cx="2327494" cy="2157338"/>
        </p:xfrm>
        <a:graphic>
          <a:graphicData uri="http://schemas.openxmlformats.org/presentationml/2006/ole">
            <mc:AlternateContent xmlns:mc="http://schemas.openxmlformats.org/markup-compatibility/2006">
              <mc:Choice xmlns:v="urn:schemas-microsoft-com:vml" Requires="v">
                <p:oleObj spid="_x0000_s44174" r:id="rId5" imgW="5504688" imgH="5089017" progId="Visio.Drawing.6">
                  <p:embed/>
                </p:oleObj>
              </mc:Choice>
              <mc:Fallback>
                <p:oleObj r:id="rId5" imgW="5504688" imgH="5089017" progId="Visio.Drawing.6">
                  <p:embed/>
                  <p:pic>
                    <p:nvPicPr>
                      <p:cNvPr id="8"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92506" y="3284984"/>
                        <a:ext cx="2327494" cy="2157338"/>
                      </a:xfrm>
                      <a:prstGeom prst="rect">
                        <a:avLst/>
                      </a:prstGeom>
                      <a:noFill/>
                      <a:ln>
                        <a:noFill/>
                      </a:ln>
                      <a:extLst/>
                    </p:spPr>
                  </p:pic>
                </p:oleObj>
              </mc:Fallback>
            </mc:AlternateContent>
          </a:graphicData>
        </a:graphic>
      </p:graphicFrame>
    </p:spTree>
    <p:extLst>
      <p:ext uri="{BB962C8B-B14F-4D97-AF65-F5344CB8AC3E}">
        <p14:creationId xmlns:p14="http://schemas.microsoft.com/office/powerpoint/2010/main" val="24787636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en-US" altLang="zh-TW" dirty="0"/>
              <a:t>3-join?</a:t>
            </a:r>
            <a:endParaRPr lang="zh-TW" altLang="en-US" dirty="0">
              <a:solidFill>
                <a:srgbClr val="FF0000"/>
              </a:solidFill>
            </a:endParaRP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6" name="頁尾版面配置區 5"/>
          <p:cNvSpPr>
            <a:spLocks noGrp="1"/>
          </p:cNvSpPr>
          <p:nvPr>
            <p:ph type="ftr" sz="quarter" idx="11"/>
          </p:nvPr>
        </p:nvSpPr>
        <p:spPr/>
        <p:txBody>
          <a:bodyPr/>
          <a:lstStyle/>
          <a:p>
            <a:endParaRPr lang="zh-TW" altLang="en-US" dirty="0"/>
          </a:p>
        </p:txBody>
      </p:sp>
      <p:sp>
        <p:nvSpPr>
          <p:cNvPr id="4" name="投影片編號版面配置區 3"/>
          <p:cNvSpPr>
            <a:spLocks noGrp="1"/>
          </p:cNvSpPr>
          <p:nvPr>
            <p:ph type="sldNum" sz="quarter" idx="12"/>
          </p:nvPr>
        </p:nvSpPr>
        <p:spPr/>
        <p:txBody>
          <a:bodyPr/>
          <a:lstStyle/>
          <a:p>
            <a:fld id="{C1EEC68E-45FA-4B63-81C9-A47A83E88D05}" type="slidenum">
              <a:rPr lang="zh-TW" altLang="en-US" smtClean="0"/>
              <a:t>17</a:t>
            </a:fld>
            <a:endParaRPr lang="zh-TW" altLang="en-US"/>
          </a:p>
        </p:txBody>
      </p:sp>
      <p:pic>
        <p:nvPicPr>
          <p:cNvPr id="11" name="圖片 10"/>
          <p:cNvPicPr>
            <a:picLocks noChangeAspect="1"/>
          </p:cNvPicPr>
          <p:nvPr/>
        </p:nvPicPr>
        <p:blipFill>
          <a:blip r:embed="rId2"/>
          <a:stretch>
            <a:fillRect/>
          </a:stretch>
        </p:blipFill>
        <p:spPr>
          <a:xfrm>
            <a:off x="179512" y="836712"/>
            <a:ext cx="5747336" cy="3804432"/>
          </a:xfrm>
          <a:prstGeom prst="rect">
            <a:avLst/>
          </a:prstGeom>
        </p:spPr>
      </p:pic>
      <p:pic>
        <p:nvPicPr>
          <p:cNvPr id="8" name="圖片 7"/>
          <p:cNvPicPr>
            <a:picLocks noChangeAspect="1"/>
          </p:cNvPicPr>
          <p:nvPr/>
        </p:nvPicPr>
        <p:blipFill>
          <a:blip r:embed="rId3"/>
          <a:stretch>
            <a:fillRect/>
          </a:stretch>
        </p:blipFill>
        <p:spPr>
          <a:xfrm>
            <a:off x="6585587" y="3284984"/>
            <a:ext cx="1691590" cy="2330970"/>
          </a:xfrm>
          <a:prstGeom prst="rect">
            <a:avLst/>
          </a:prstGeom>
        </p:spPr>
      </p:pic>
    </p:spTree>
    <p:extLst>
      <p:ext uri="{BB962C8B-B14F-4D97-AF65-F5344CB8AC3E}">
        <p14:creationId xmlns:p14="http://schemas.microsoft.com/office/powerpoint/2010/main" val="9706505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en-US" altLang="zh-TW" dirty="0"/>
              <a:t>3*-connected puzzle</a:t>
            </a:r>
            <a:endParaRPr lang="zh-TW" altLang="zh-TW" dirty="0"/>
          </a:p>
          <a:p>
            <a:endParaRPr lang="zh-TW" altLang="en-US" dirty="0"/>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5" name="矩形 4"/>
          <p:cNvSpPr/>
          <p:nvPr/>
        </p:nvSpPr>
        <p:spPr>
          <a:xfrm>
            <a:off x="3951381" y="6093296"/>
            <a:ext cx="1241237" cy="369332"/>
          </a:xfrm>
          <a:prstGeom prst="rect">
            <a:avLst/>
          </a:prstGeom>
        </p:spPr>
        <p:txBody>
          <a:bodyPr wrap="none">
            <a:spAutoFit/>
          </a:bodyPr>
          <a:lstStyle/>
          <a:p>
            <a:r>
              <a:rPr lang="en-US" altLang="zh-TW" dirty="0"/>
              <a:t>Figure 6-23</a:t>
            </a:r>
            <a:endParaRPr lang="zh-TW" altLang="zh-TW" dirty="0"/>
          </a:p>
        </p:txBody>
      </p:sp>
      <p:sp>
        <p:nvSpPr>
          <p:cNvPr id="6" name="頁尾版面配置區 5"/>
          <p:cNvSpPr>
            <a:spLocks noGrp="1"/>
          </p:cNvSpPr>
          <p:nvPr>
            <p:ph type="ftr" sz="quarter" idx="11"/>
          </p:nvPr>
        </p:nvSpPr>
        <p:spPr>
          <a:xfrm>
            <a:off x="3124200" y="6453336"/>
            <a:ext cx="2895600" cy="365125"/>
          </a:xfrm>
        </p:spPr>
        <p:txBody>
          <a:bodyPr/>
          <a:lstStyle/>
          <a:p>
            <a:endParaRPr lang="zh-TW" altLang="en-US" dirty="0"/>
          </a:p>
        </p:txBody>
      </p:sp>
      <p:sp>
        <p:nvSpPr>
          <p:cNvPr id="7" name="投影片編號版面配置區 6"/>
          <p:cNvSpPr>
            <a:spLocks noGrp="1"/>
          </p:cNvSpPr>
          <p:nvPr>
            <p:ph type="sldNum" sz="quarter" idx="12"/>
          </p:nvPr>
        </p:nvSpPr>
        <p:spPr/>
        <p:txBody>
          <a:bodyPr/>
          <a:lstStyle/>
          <a:p>
            <a:fld id="{C1EEC68E-45FA-4B63-81C9-A47A83E88D05}" type="slidenum">
              <a:rPr lang="zh-TW" altLang="en-US" smtClean="0"/>
              <a:t>18</a:t>
            </a:fld>
            <a:endParaRPr lang="zh-TW" altLang="en-US"/>
          </a:p>
        </p:txBody>
      </p:sp>
      <p:grpSp>
        <p:nvGrpSpPr>
          <p:cNvPr id="4" name="群組 3"/>
          <p:cNvGrpSpPr/>
          <p:nvPr/>
        </p:nvGrpSpPr>
        <p:grpSpPr>
          <a:xfrm>
            <a:off x="611560" y="908720"/>
            <a:ext cx="4261556" cy="4243909"/>
            <a:chOff x="2583006" y="2132856"/>
            <a:chExt cx="4261556" cy="4243909"/>
          </a:xfrm>
        </p:grpSpPr>
        <p:pic>
          <p:nvPicPr>
            <p:cNvPr id="8" name="圖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3006" y="2132856"/>
              <a:ext cx="3345048" cy="4243909"/>
            </a:xfrm>
            <a:prstGeom prst="rect">
              <a:avLst/>
            </a:prstGeom>
          </p:spPr>
        </p:pic>
        <p:pic>
          <p:nvPicPr>
            <p:cNvPr id="10" name="圖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28054" y="3982872"/>
              <a:ext cx="916508" cy="1507879"/>
            </a:xfrm>
            <a:prstGeom prst="rect">
              <a:avLst/>
            </a:prstGeom>
          </p:spPr>
        </p:pic>
      </p:grpSp>
      <p:grpSp>
        <p:nvGrpSpPr>
          <p:cNvPr id="11" name="群組 10"/>
          <p:cNvGrpSpPr/>
          <p:nvPr/>
        </p:nvGrpSpPr>
        <p:grpSpPr>
          <a:xfrm>
            <a:off x="5220069" y="2132856"/>
            <a:ext cx="3380671" cy="3244567"/>
            <a:chOff x="2915816" y="798288"/>
            <a:chExt cx="3762961" cy="3611466"/>
          </a:xfrm>
        </p:grpSpPr>
        <p:pic>
          <p:nvPicPr>
            <p:cNvPr id="12" name="圖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15816" y="798288"/>
              <a:ext cx="2850832" cy="3611466"/>
            </a:xfrm>
            <a:prstGeom prst="rect">
              <a:avLst/>
            </a:prstGeom>
          </p:spPr>
        </p:pic>
        <p:pic>
          <p:nvPicPr>
            <p:cNvPr id="13" name="圖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03430" y="2852937"/>
              <a:ext cx="875347" cy="1440160"/>
            </a:xfrm>
            <a:prstGeom prst="rect">
              <a:avLst/>
            </a:prstGeom>
          </p:spPr>
        </p:pic>
      </p:grpSp>
    </p:spTree>
    <p:extLst>
      <p:ext uri="{BB962C8B-B14F-4D97-AF65-F5344CB8AC3E}">
        <p14:creationId xmlns:p14="http://schemas.microsoft.com/office/powerpoint/2010/main" val="2459253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en-US" altLang="zh-TW" dirty="0"/>
              <a:t>A </a:t>
            </a:r>
            <a:r>
              <a:rPr lang="en-US" altLang="zh-TW" b="1" dirty="0"/>
              <a:t>globally Bi-3*-connected graph </a:t>
            </a:r>
            <a:r>
              <a:rPr lang="en-US" altLang="zh-TW" dirty="0"/>
              <a:t>is a cubic bipartite graph with three disjoint spanning paths between any two vertices of different color. </a:t>
            </a:r>
          </a:p>
          <a:p>
            <a:endParaRPr lang="en-US" altLang="zh-TW" dirty="0"/>
          </a:p>
          <a:p>
            <a:r>
              <a:rPr lang="en-US" altLang="zh-TW" dirty="0"/>
              <a:t>All graphs in Category 2 are globally Bi-3*-connected.</a:t>
            </a:r>
            <a:endParaRPr lang="zh-TW" altLang="zh-TW" dirty="0"/>
          </a:p>
          <a:p>
            <a:endParaRPr lang="zh-TW" altLang="en-US" dirty="0"/>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C1EEC68E-45FA-4B63-81C9-A47A83E88D05}" type="slidenum">
              <a:rPr lang="zh-TW" altLang="en-US" smtClean="0"/>
              <a:t>19</a:t>
            </a:fld>
            <a:endParaRPr lang="zh-TW" altLang="en-US"/>
          </a:p>
        </p:txBody>
      </p:sp>
    </p:spTree>
    <p:extLst>
      <p:ext uri="{BB962C8B-B14F-4D97-AF65-F5344CB8AC3E}">
        <p14:creationId xmlns:p14="http://schemas.microsoft.com/office/powerpoint/2010/main" val="39736333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en-US" altLang="zh-TW" dirty="0"/>
              <a:t>Not 1-vertex fault tolerant Hamiltonian</a:t>
            </a:r>
            <a:endParaRPr lang="zh-TW" altLang="en-US" dirty="0"/>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C1EEC68E-45FA-4B63-81C9-A47A83E88D05}" type="slidenum">
              <a:rPr lang="zh-TW" altLang="en-US" smtClean="0"/>
              <a:t>2</a:t>
            </a:fld>
            <a:endParaRPr lang="zh-TW" altLang="en-US"/>
          </a:p>
        </p:txBody>
      </p:sp>
      <p:graphicFrame>
        <p:nvGraphicFramePr>
          <p:cNvPr id="5" name="物件 4"/>
          <p:cNvGraphicFramePr>
            <a:graphicFrameLocks noChangeAspect="1"/>
          </p:cNvGraphicFramePr>
          <p:nvPr>
            <p:extLst>
              <p:ext uri="{D42A27DB-BD31-4B8C-83A1-F6EECF244321}">
                <p14:modId xmlns:p14="http://schemas.microsoft.com/office/powerpoint/2010/main" val="1603923959"/>
              </p:ext>
            </p:extLst>
          </p:nvPr>
        </p:nvGraphicFramePr>
        <p:xfrm>
          <a:off x="1763688" y="908720"/>
          <a:ext cx="6139749" cy="3472134"/>
        </p:xfrm>
        <a:graphic>
          <a:graphicData uri="http://schemas.openxmlformats.org/presentationml/2006/ole">
            <mc:AlternateContent xmlns:mc="http://schemas.openxmlformats.org/markup-compatibility/2006">
              <mc:Choice xmlns:v="urn:schemas-microsoft-com:vml" Requires="v">
                <p:oleObj spid="_x0000_s67599" r:id="rId3" imgW="6617970" imgH="3753231" progId="Visio.Drawing.6">
                  <p:embed/>
                </p:oleObj>
              </mc:Choice>
              <mc:Fallback>
                <p:oleObj r:id="rId3" imgW="6617970" imgH="3753231" progId="Visio.Drawing.6">
                  <p:embed/>
                  <p:pic>
                    <p:nvPicPr>
                      <p:cNvPr id="4" name="物件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3688" y="908720"/>
                        <a:ext cx="6139749" cy="3472134"/>
                      </a:xfrm>
                      <a:prstGeom prst="rect">
                        <a:avLst/>
                      </a:prstGeom>
                      <a:noFill/>
                    </p:spPr>
                  </p:pic>
                </p:oleObj>
              </mc:Fallback>
            </mc:AlternateContent>
          </a:graphicData>
        </a:graphic>
      </p:graphicFrame>
      <p:sp>
        <p:nvSpPr>
          <p:cNvPr id="6" name="文字方塊 5"/>
          <p:cNvSpPr txBox="1"/>
          <p:nvPr/>
        </p:nvSpPr>
        <p:spPr>
          <a:xfrm>
            <a:off x="3851920" y="4715916"/>
            <a:ext cx="1124219" cy="369332"/>
          </a:xfrm>
          <a:prstGeom prst="rect">
            <a:avLst/>
          </a:prstGeom>
          <a:noFill/>
        </p:spPr>
        <p:txBody>
          <a:bodyPr wrap="none" rtlCol="0">
            <a:spAutoFit/>
          </a:bodyPr>
          <a:lstStyle/>
          <a:p>
            <a:r>
              <a:rPr lang="en-US" altLang="zh-TW" dirty="0"/>
              <a:t>Figure 6-1</a:t>
            </a:r>
            <a:endParaRPr lang="zh-TW" altLang="zh-TW" dirty="0"/>
          </a:p>
        </p:txBody>
      </p:sp>
    </p:spTree>
    <p:extLst>
      <p:ext uri="{BB962C8B-B14F-4D97-AF65-F5344CB8AC3E}">
        <p14:creationId xmlns:p14="http://schemas.microsoft.com/office/powerpoint/2010/main" val="28995304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en-US" altLang="zh-TW" dirty="0"/>
              <a:t>Now, can we solve the same puzzle if the king and mermaid are on two vertices of the same color? </a:t>
            </a:r>
            <a:endParaRPr lang="zh-TW" altLang="zh-TW" dirty="0"/>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C1EEC68E-45FA-4B63-81C9-A47A83E88D05}" type="slidenum">
              <a:rPr lang="zh-TW" altLang="en-US" smtClean="0"/>
              <a:t>20</a:t>
            </a:fld>
            <a:endParaRPr lang="zh-TW" altLang="en-US"/>
          </a:p>
        </p:txBody>
      </p:sp>
      <p:grpSp>
        <p:nvGrpSpPr>
          <p:cNvPr id="4" name="群組 3"/>
          <p:cNvGrpSpPr/>
          <p:nvPr/>
        </p:nvGrpSpPr>
        <p:grpSpPr>
          <a:xfrm>
            <a:off x="2843808" y="2096225"/>
            <a:ext cx="3899683" cy="3699747"/>
            <a:chOff x="2843808" y="2096225"/>
            <a:chExt cx="3899683" cy="3699747"/>
          </a:xfrm>
        </p:grpSpPr>
        <p:pic>
          <p:nvPicPr>
            <p:cNvPr id="10" name="圖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3808" y="2096225"/>
              <a:ext cx="3402385" cy="3699747"/>
            </a:xfrm>
            <a:prstGeom prst="rect">
              <a:avLst/>
            </a:prstGeom>
          </p:spPr>
        </p:pic>
        <p:pic>
          <p:nvPicPr>
            <p:cNvPr id="9" name="圖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8144" y="3946098"/>
              <a:ext cx="875347" cy="1440160"/>
            </a:xfrm>
            <a:prstGeom prst="rect">
              <a:avLst/>
            </a:prstGeom>
          </p:spPr>
        </p:pic>
      </p:grpSp>
    </p:spTree>
    <p:extLst>
      <p:ext uri="{BB962C8B-B14F-4D97-AF65-F5344CB8AC3E}">
        <p14:creationId xmlns:p14="http://schemas.microsoft.com/office/powerpoint/2010/main" val="32343636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en-US" altLang="zh-TW" dirty="0"/>
              <a:t>Let us assume that there are three internal disjoint spanning paths, labeled </a:t>
            </a:r>
            <a:r>
              <a:rPr lang="en-US" altLang="zh-TW" i="1" dirty="0"/>
              <a:t>P</a:t>
            </a:r>
            <a:r>
              <a:rPr lang="en-US" altLang="zh-TW" i="1" baseline="-25000" dirty="0"/>
              <a:t>1</a:t>
            </a:r>
            <a:r>
              <a:rPr lang="en-US" altLang="zh-TW" dirty="0"/>
              <a:t>, </a:t>
            </a:r>
            <a:r>
              <a:rPr lang="en-US" altLang="zh-TW" i="1" dirty="0"/>
              <a:t>P</a:t>
            </a:r>
            <a:r>
              <a:rPr lang="en-US" altLang="zh-TW" i="1" baseline="-25000" dirty="0"/>
              <a:t>2</a:t>
            </a:r>
            <a:r>
              <a:rPr lang="en-US" altLang="zh-TW" dirty="0"/>
              <a:t>, and </a:t>
            </a:r>
            <a:r>
              <a:rPr lang="en-US" altLang="zh-TW" i="1" dirty="0"/>
              <a:t>P</a:t>
            </a:r>
            <a:r>
              <a:rPr lang="en-US" altLang="zh-TW" i="1" baseline="-25000" dirty="0"/>
              <a:t>3</a:t>
            </a:r>
            <a:r>
              <a:rPr lang="en-US" altLang="zh-TW" dirty="0"/>
              <a:t>, between the king’s vertex and the mermaid’s vertex. Suppose that there are </a:t>
            </a:r>
            <a:r>
              <a:rPr lang="en-US" altLang="zh-TW" dirty="0" err="1"/>
              <a:t>a</a:t>
            </a:r>
            <a:r>
              <a:rPr lang="en-US" altLang="zh-TW" baseline="-25000" dirty="0" err="1"/>
              <a:t>i</a:t>
            </a:r>
            <a:r>
              <a:rPr lang="en-US" altLang="zh-TW" dirty="0"/>
              <a:t> red vertices in </a:t>
            </a:r>
            <a:r>
              <a:rPr lang="en-US" altLang="zh-TW" i="1" dirty="0"/>
              <a:t>P</a:t>
            </a:r>
            <a:r>
              <a:rPr lang="en-US" altLang="zh-TW" i="1" baseline="-25000" dirty="0"/>
              <a:t>i</a:t>
            </a:r>
            <a:r>
              <a:rPr lang="en-US" altLang="zh-TW" dirty="0"/>
              <a:t> for</a:t>
            </a:r>
            <a:r>
              <a:rPr lang="en-US" altLang="zh-TW" i="1" dirty="0"/>
              <a:t> </a:t>
            </a:r>
            <a:r>
              <a:rPr lang="en-US" altLang="zh-TW" i="1" dirty="0" err="1"/>
              <a:t>i</a:t>
            </a:r>
            <a:r>
              <a:rPr lang="en-US" altLang="zh-TW" i="1" dirty="0"/>
              <a:t> = 1,2,3</a:t>
            </a:r>
            <a:r>
              <a:rPr lang="en-US" altLang="zh-TW" dirty="0"/>
              <a:t>. If so, there are </a:t>
            </a:r>
            <a:r>
              <a:rPr lang="en-US" altLang="zh-TW" i="1" dirty="0" err="1"/>
              <a:t>a</a:t>
            </a:r>
            <a:r>
              <a:rPr lang="en-US" altLang="zh-TW" i="1" baseline="-25000" dirty="0" err="1"/>
              <a:t>i</a:t>
            </a:r>
            <a:r>
              <a:rPr lang="en-US" altLang="zh-TW" i="1" dirty="0"/>
              <a:t> + 1</a:t>
            </a:r>
            <a:r>
              <a:rPr lang="en-US" altLang="zh-TW" dirty="0"/>
              <a:t> yellow vertices in </a:t>
            </a:r>
            <a:r>
              <a:rPr lang="en-US" altLang="zh-TW" i="1" dirty="0"/>
              <a:t>Pi</a:t>
            </a:r>
            <a:r>
              <a:rPr lang="en-US" altLang="zh-TW" dirty="0"/>
              <a:t> for </a:t>
            </a:r>
            <a:r>
              <a:rPr lang="en-US" altLang="zh-TW" i="1" dirty="0" err="1"/>
              <a:t>i</a:t>
            </a:r>
            <a:r>
              <a:rPr lang="en-US" altLang="zh-TW" i="1" dirty="0"/>
              <a:t>= 1,2,3</a:t>
            </a:r>
            <a:r>
              <a:rPr lang="en-US" altLang="zh-TW" dirty="0"/>
              <a:t>. Hence, there are </a:t>
            </a:r>
            <a:r>
              <a:rPr lang="en-US" altLang="zh-TW" i="1" dirty="0"/>
              <a:t>a</a:t>
            </a:r>
            <a:r>
              <a:rPr lang="en-US" altLang="zh-TW" i="1" baseline="-25000" dirty="0"/>
              <a:t>1</a:t>
            </a:r>
            <a:r>
              <a:rPr lang="en-US" altLang="zh-TW" i="1" dirty="0"/>
              <a:t> + a</a:t>
            </a:r>
            <a:r>
              <a:rPr lang="en-US" altLang="zh-TW" i="1" baseline="-25000" dirty="0"/>
              <a:t>2</a:t>
            </a:r>
            <a:r>
              <a:rPr lang="en-US" altLang="zh-TW" i="1" dirty="0"/>
              <a:t> + a</a:t>
            </a:r>
            <a:r>
              <a:rPr lang="en-US" altLang="zh-TW" i="1" baseline="-25000" dirty="0"/>
              <a:t>3</a:t>
            </a:r>
            <a:r>
              <a:rPr lang="en-US" altLang="zh-TW" dirty="0"/>
              <a:t> red vertices incident with the union of </a:t>
            </a:r>
            <a:r>
              <a:rPr lang="en-US" altLang="zh-TW" i="1" dirty="0"/>
              <a:t>P</a:t>
            </a:r>
            <a:r>
              <a:rPr lang="en-US" altLang="zh-TW" i="1" baseline="-25000" dirty="0"/>
              <a:t>1</a:t>
            </a:r>
            <a:r>
              <a:rPr lang="en-US" altLang="zh-TW" dirty="0"/>
              <a:t>, </a:t>
            </a:r>
            <a:r>
              <a:rPr lang="en-US" altLang="zh-TW" i="1" dirty="0"/>
              <a:t>P</a:t>
            </a:r>
            <a:r>
              <a:rPr lang="en-US" altLang="zh-TW" i="1" baseline="-25000" dirty="0"/>
              <a:t>2</a:t>
            </a:r>
            <a:r>
              <a:rPr lang="en-US" altLang="zh-TW" i="1" dirty="0"/>
              <a:t>,</a:t>
            </a:r>
            <a:r>
              <a:rPr lang="en-US" altLang="zh-TW" dirty="0"/>
              <a:t> and </a:t>
            </a:r>
            <a:r>
              <a:rPr lang="en-US" altLang="zh-TW" i="1" dirty="0"/>
              <a:t>P</a:t>
            </a:r>
            <a:r>
              <a:rPr lang="en-US" altLang="zh-TW" i="1" baseline="-25000" dirty="0"/>
              <a:t>3</a:t>
            </a:r>
            <a:r>
              <a:rPr lang="en-US" altLang="zh-TW" dirty="0"/>
              <a:t> and there are (</a:t>
            </a:r>
            <a:r>
              <a:rPr lang="en-US" altLang="zh-TW" i="1" dirty="0"/>
              <a:t>a</a:t>
            </a:r>
            <a:r>
              <a:rPr lang="en-US" altLang="zh-TW" i="1" baseline="-25000" dirty="0"/>
              <a:t>1</a:t>
            </a:r>
            <a:r>
              <a:rPr lang="en-US" altLang="zh-TW" i="1" dirty="0"/>
              <a:t> + 1</a:t>
            </a:r>
            <a:r>
              <a:rPr lang="en-US" altLang="zh-TW" dirty="0"/>
              <a:t>) + (</a:t>
            </a:r>
            <a:r>
              <a:rPr lang="en-US" altLang="zh-TW" i="1" dirty="0"/>
              <a:t>a</a:t>
            </a:r>
            <a:r>
              <a:rPr lang="en-US" altLang="zh-TW" i="1" baseline="-25000" dirty="0"/>
              <a:t>2</a:t>
            </a:r>
            <a:r>
              <a:rPr lang="en-US" altLang="zh-TW" i="1" dirty="0"/>
              <a:t> + 1</a:t>
            </a:r>
            <a:r>
              <a:rPr lang="en-US" altLang="zh-TW" dirty="0"/>
              <a:t>) +(</a:t>
            </a:r>
            <a:r>
              <a:rPr lang="en-US" altLang="zh-TW" i="1" dirty="0"/>
              <a:t>a</a:t>
            </a:r>
            <a:r>
              <a:rPr lang="en-US" altLang="zh-TW" i="1" baseline="-25000" dirty="0"/>
              <a:t>3</a:t>
            </a:r>
            <a:r>
              <a:rPr lang="en-US" altLang="zh-TW" i="1" dirty="0"/>
              <a:t> + 1</a:t>
            </a:r>
            <a:r>
              <a:rPr lang="en-US" altLang="zh-TW" dirty="0"/>
              <a:t>)-4 = </a:t>
            </a:r>
            <a:r>
              <a:rPr lang="en-US" altLang="zh-TW" i="1" dirty="0"/>
              <a:t>a</a:t>
            </a:r>
            <a:r>
              <a:rPr lang="en-US" altLang="zh-TW" i="1" baseline="-25000" dirty="0"/>
              <a:t>1</a:t>
            </a:r>
            <a:r>
              <a:rPr lang="en-US" altLang="zh-TW" i="1" dirty="0"/>
              <a:t> + a</a:t>
            </a:r>
            <a:r>
              <a:rPr lang="en-US" altLang="zh-TW" i="1" baseline="-25000" dirty="0"/>
              <a:t>2</a:t>
            </a:r>
            <a:r>
              <a:rPr lang="en-US" altLang="zh-TW" i="1" dirty="0"/>
              <a:t> + a</a:t>
            </a:r>
            <a:r>
              <a:rPr lang="en-US" altLang="zh-TW" i="1" baseline="-25000" dirty="0"/>
              <a:t>3</a:t>
            </a:r>
            <a:r>
              <a:rPr lang="en-US" altLang="zh-TW" i="1" dirty="0"/>
              <a:t>-1</a:t>
            </a:r>
            <a:r>
              <a:rPr lang="en-US" altLang="zh-TW" dirty="0"/>
              <a:t> yellow vertices incident with the union of </a:t>
            </a:r>
            <a:r>
              <a:rPr lang="en-US" altLang="zh-TW" i="1" dirty="0"/>
              <a:t>P</a:t>
            </a:r>
            <a:r>
              <a:rPr lang="en-US" altLang="zh-TW" i="1" baseline="-25000" dirty="0"/>
              <a:t>1</a:t>
            </a:r>
            <a:r>
              <a:rPr lang="en-US" altLang="zh-TW" dirty="0"/>
              <a:t>, </a:t>
            </a:r>
            <a:r>
              <a:rPr lang="en-US" altLang="zh-TW" i="1" dirty="0"/>
              <a:t>P</a:t>
            </a:r>
            <a:r>
              <a:rPr lang="en-US" altLang="zh-TW" i="1" baseline="-25000" dirty="0"/>
              <a:t>2</a:t>
            </a:r>
            <a:r>
              <a:rPr lang="en-US" altLang="zh-TW" dirty="0"/>
              <a:t>, and </a:t>
            </a:r>
            <a:r>
              <a:rPr lang="en-US" altLang="zh-TW" i="1" dirty="0"/>
              <a:t>P</a:t>
            </a:r>
            <a:r>
              <a:rPr lang="en-US" altLang="zh-TW" i="1" baseline="-25000" dirty="0"/>
              <a:t>3</a:t>
            </a:r>
            <a:r>
              <a:rPr lang="en-US" altLang="zh-TW" dirty="0"/>
              <a:t>. Then, the total number of vertices, both red and yellow, is an odd integer, which results in a contradiction. Thus, the puzzle unable to be solved.</a:t>
            </a:r>
            <a:endParaRPr lang="zh-TW" altLang="zh-TW" dirty="0"/>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C1EEC68E-45FA-4B63-81C9-A47A83E88D05}" type="slidenum">
              <a:rPr lang="zh-TW" altLang="en-US" smtClean="0"/>
              <a:t>21</a:t>
            </a:fld>
            <a:endParaRPr lang="zh-TW" altLang="en-US"/>
          </a:p>
        </p:txBody>
      </p:sp>
    </p:spTree>
    <p:extLst>
      <p:ext uri="{BB962C8B-B14F-4D97-AF65-F5344CB8AC3E}">
        <p14:creationId xmlns:p14="http://schemas.microsoft.com/office/powerpoint/2010/main" val="36920145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en-US" altLang="zh-TW" dirty="0"/>
              <a:t>Hyper globally bi-3*-connected.</a:t>
            </a:r>
            <a:endParaRPr lang="zh-TW" altLang="zh-TW" dirty="0"/>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C1EEC68E-45FA-4B63-81C9-A47A83E88D05}" type="slidenum">
              <a:rPr lang="zh-TW" altLang="en-US" smtClean="0"/>
              <a:t>22</a:t>
            </a:fld>
            <a:endParaRPr lang="zh-TW" altLang="en-US"/>
          </a:p>
        </p:txBody>
      </p:sp>
      <p:grpSp>
        <p:nvGrpSpPr>
          <p:cNvPr id="4" name="群組 3"/>
          <p:cNvGrpSpPr/>
          <p:nvPr/>
        </p:nvGrpSpPr>
        <p:grpSpPr>
          <a:xfrm>
            <a:off x="315189" y="1023744"/>
            <a:ext cx="5618021" cy="4308862"/>
            <a:chOff x="1619672" y="1424395"/>
            <a:chExt cx="5618021" cy="4308862"/>
          </a:xfrm>
        </p:grpSpPr>
        <p:pic>
          <p:nvPicPr>
            <p:cNvPr id="8" name="圖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9672" y="1424395"/>
              <a:ext cx="4846419" cy="4308862"/>
            </a:xfrm>
            <a:prstGeom prst="rect">
              <a:avLst/>
            </a:prstGeom>
          </p:spPr>
        </p:pic>
        <p:pic>
          <p:nvPicPr>
            <p:cNvPr id="9" name="圖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43241" y="4005064"/>
              <a:ext cx="794452" cy="1307068"/>
            </a:xfrm>
            <a:prstGeom prst="rect">
              <a:avLst/>
            </a:prstGeom>
          </p:spPr>
        </p:pic>
      </p:grpSp>
      <p:grpSp>
        <p:nvGrpSpPr>
          <p:cNvPr id="10" name="群組 9"/>
          <p:cNvGrpSpPr/>
          <p:nvPr/>
        </p:nvGrpSpPr>
        <p:grpSpPr>
          <a:xfrm>
            <a:off x="5941796" y="548680"/>
            <a:ext cx="2887015" cy="2280068"/>
            <a:chOff x="2543865" y="1052736"/>
            <a:chExt cx="5570442" cy="4399349"/>
          </a:xfrm>
        </p:grpSpPr>
        <p:pic>
          <p:nvPicPr>
            <p:cNvPr id="11" name="圖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43865" y="1052736"/>
              <a:ext cx="4927270" cy="4399349"/>
            </a:xfrm>
            <a:prstGeom prst="rect">
              <a:avLst/>
            </a:prstGeom>
          </p:spPr>
        </p:pic>
        <p:pic>
          <p:nvPicPr>
            <p:cNvPr id="12" name="圖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25856" y="3717032"/>
              <a:ext cx="788451" cy="1297194"/>
            </a:xfrm>
            <a:prstGeom prst="rect">
              <a:avLst/>
            </a:prstGeom>
          </p:spPr>
        </p:pic>
      </p:grpSp>
    </p:spTree>
    <p:extLst>
      <p:ext uri="{BB962C8B-B14F-4D97-AF65-F5344CB8AC3E}">
        <p14:creationId xmlns:p14="http://schemas.microsoft.com/office/powerpoint/2010/main" val="27209362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en-US" altLang="zh-TW" dirty="0"/>
              <a:t>All graphs in Category 2 are hyper globally Bi-3*-connected.</a:t>
            </a:r>
            <a:endParaRPr lang="zh-TW" altLang="zh-TW" dirty="0"/>
          </a:p>
          <a:p>
            <a:endParaRPr lang="zh-TW" altLang="en-US" dirty="0"/>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C1EEC68E-45FA-4B63-81C9-A47A83E88D05}" type="slidenum">
              <a:rPr lang="zh-TW" altLang="en-US" smtClean="0"/>
              <a:t>23</a:t>
            </a:fld>
            <a:endParaRPr lang="zh-TW" altLang="en-US"/>
          </a:p>
        </p:txBody>
      </p:sp>
    </p:spTree>
    <p:extLst>
      <p:ext uri="{BB962C8B-B14F-4D97-AF65-F5344CB8AC3E}">
        <p14:creationId xmlns:p14="http://schemas.microsoft.com/office/powerpoint/2010/main" val="17781517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457200" y="260648"/>
            <a:ext cx="8229600" cy="889074"/>
          </a:xfrm>
        </p:spPr>
        <p:txBody>
          <a:bodyPr/>
          <a:lstStyle/>
          <a:p>
            <a:r>
              <a:rPr lang="en-US" altLang="zh-TW" dirty="0"/>
              <a:t>Every globally Bi-3*-connected graph is 1-edge fault tolerant Hamiltonian.</a:t>
            </a:r>
            <a:endParaRPr lang="zh-TW" altLang="zh-TW" dirty="0"/>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C1EEC68E-45FA-4B63-81C9-A47A83E88D05}" type="slidenum">
              <a:rPr lang="zh-TW" altLang="en-US" smtClean="0"/>
              <a:t>24</a:t>
            </a:fld>
            <a:endParaRPr lang="zh-TW" altLang="en-US"/>
          </a:p>
        </p:txBody>
      </p:sp>
      <p:grpSp>
        <p:nvGrpSpPr>
          <p:cNvPr id="3" name="群組 2"/>
          <p:cNvGrpSpPr/>
          <p:nvPr/>
        </p:nvGrpSpPr>
        <p:grpSpPr>
          <a:xfrm>
            <a:off x="2069397" y="1988840"/>
            <a:ext cx="5005205" cy="3528392"/>
            <a:chOff x="2166411" y="116633"/>
            <a:chExt cx="5005205" cy="3528392"/>
          </a:xfrm>
        </p:grpSpPr>
        <p:pic>
          <p:nvPicPr>
            <p:cNvPr id="9" name="圖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3810" y="116633"/>
              <a:ext cx="3477806" cy="3528392"/>
            </a:xfrm>
            <a:prstGeom prst="rect">
              <a:avLst/>
            </a:prstGeom>
          </p:spPr>
        </p:pic>
        <p:pic>
          <p:nvPicPr>
            <p:cNvPr id="10" name="圖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6411" y="1216842"/>
              <a:ext cx="1527399" cy="1751856"/>
            </a:xfrm>
            <a:prstGeom prst="rect">
              <a:avLst/>
            </a:prstGeom>
          </p:spPr>
        </p:pic>
      </p:grpSp>
    </p:spTree>
    <p:extLst>
      <p:ext uri="{BB962C8B-B14F-4D97-AF65-F5344CB8AC3E}">
        <p14:creationId xmlns:p14="http://schemas.microsoft.com/office/powerpoint/2010/main" val="14746025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en-US" altLang="zh-TW" dirty="0"/>
              <a:t>Every hyper globally Bi-3*-connected graph is 1p-fault tolerant Hamiltonian..</a:t>
            </a:r>
            <a:endParaRPr lang="zh-TW" altLang="en-US" dirty="0"/>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graphicFrame>
        <p:nvGraphicFramePr>
          <p:cNvPr id="4" name="物件 3"/>
          <p:cNvGraphicFramePr>
            <a:graphicFrameLocks noChangeAspect="1"/>
          </p:cNvGraphicFramePr>
          <p:nvPr>
            <p:extLst/>
          </p:nvPr>
        </p:nvGraphicFramePr>
        <p:xfrm>
          <a:off x="2123728" y="1484784"/>
          <a:ext cx="4869929" cy="4386474"/>
        </p:xfrm>
        <a:graphic>
          <a:graphicData uri="http://schemas.openxmlformats.org/presentationml/2006/ole">
            <mc:AlternateContent xmlns:mc="http://schemas.openxmlformats.org/markup-compatibility/2006">
              <mc:Choice xmlns:v="urn:schemas-microsoft-com:vml" Requires="v">
                <p:oleObj spid="_x0000_s62481" r:id="rId3" imgW="4452747" imgH="4013835" progId="Visio.Drawing.6">
                  <p:embed/>
                </p:oleObj>
              </mc:Choice>
              <mc:Fallback>
                <p:oleObj r:id="rId3" imgW="4452747" imgH="4013835" progId="Visio.Drawing.6">
                  <p:embed/>
                  <p:pic>
                    <p:nvPicPr>
                      <p:cNvPr id="4" name="物件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3728" y="1484784"/>
                        <a:ext cx="4869929" cy="4386474"/>
                      </a:xfrm>
                      <a:prstGeom prst="rect">
                        <a:avLst/>
                      </a:prstGeom>
                      <a:noFill/>
                    </p:spPr>
                  </p:pic>
                </p:oleObj>
              </mc:Fallback>
            </mc:AlternateContent>
          </a:graphicData>
        </a:graphic>
      </p:graphicFrame>
      <p:sp>
        <p:nvSpPr>
          <p:cNvPr id="5" name="矩形 4"/>
          <p:cNvSpPr/>
          <p:nvPr/>
        </p:nvSpPr>
        <p:spPr>
          <a:xfrm>
            <a:off x="3951381" y="5939988"/>
            <a:ext cx="1241237" cy="369332"/>
          </a:xfrm>
          <a:prstGeom prst="rect">
            <a:avLst/>
          </a:prstGeom>
        </p:spPr>
        <p:txBody>
          <a:bodyPr wrap="none">
            <a:spAutoFit/>
          </a:bodyPr>
          <a:lstStyle/>
          <a:p>
            <a:r>
              <a:rPr lang="en-US" altLang="zh-TW" dirty="0"/>
              <a:t>Figure 6-29</a:t>
            </a:r>
            <a:endParaRPr lang="zh-TW" altLang="zh-TW" dirty="0"/>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C1EEC68E-45FA-4B63-81C9-A47A83E88D05}" type="slidenum">
              <a:rPr lang="zh-TW" altLang="en-US" smtClean="0"/>
              <a:t>25</a:t>
            </a:fld>
            <a:endParaRPr lang="zh-TW" altLang="en-US"/>
          </a:p>
        </p:txBody>
      </p:sp>
    </p:spTree>
    <p:extLst>
      <p:ext uri="{BB962C8B-B14F-4D97-AF65-F5344CB8AC3E}">
        <p14:creationId xmlns:p14="http://schemas.microsoft.com/office/powerpoint/2010/main" val="215780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graphicFrame>
        <p:nvGraphicFramePr>
          <p:cNvPr id="4" name="物件 3"/>
          <p:cNvGraphicFramePr>
            <a:graphicFrameLocks noChangeAspect="1"/>
          </p:cNvGraphicFramePr>
          <p:nvPr>
            <p:extLst>
              <p:ext uri="{D42A27DB-BD31-4B8C-83A1-F6EECF244321}">
                <p14:modId xmlns:p14="http://schemas.microsoft.com/office/powerpoint/2010/main" val="2283422097"/>
              </p:ext>
            </p:extLst>
          </p:nvPr>
        </p:nvGraphicFramePr>
        <p:xfrm>
          <a:off x="1907704" y="908720"/>
          <a:ext cx="4966320" cy="4856769"/>
        </p:xfrm>
        <a:graphic>
          <a:graphicData uri="http://schemas.openxmlformats.org/presentationml/2006/ole">
            <mc:AlternateContent xmlns:mc="http://schemas.openxmlformats.org/markup-compatibility/2006">
              <mc:Choice xmlns:v="urn:schemas-microsoft-com:vml" Requires="v">
                <p:oleObj spid="_x0000_s63505" r:id="rId3" imgW="4466082" imgH="4375785" progId="Visio.Drawing.6">
                  <p:embed/>
                </p:oleObj>
              </mc:Choice>
              <mc:Fallback>
                <p:oleObj r:id="rId3" imgW="4466082" imgH="4375785" progId="Visio.Drawing.6">
                  <p:embed/>
                  <p:pic>
                    <p:nvPicPr>
                      <p:cNvPr id="4" name="物件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7704" y="908720"/>
                        <a:ext cx="4966320" cy="4856769"/>
                      </a:xfrm>
                      <a:prstGeom prst="rect">
                        <a:avLst/>
                      </a:prstGeom>
                      <a:noFill/>
                    </p:spPr>
                  </p:pic>
                </p:oleObj>
              </mc:Fallback>
            </mc:AlternateContent>
          </a:graphicData>
        </a:graphic>
      </p:graphicFrame>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C1EEC68E-45FA-4B63-81C9-A47A83E88D05}" type="slidenum">
              <a:rPr lang="zh-TW" altLang="en-US" smtClean="0"/>
              <a:t>26</a:t>
            </a:fld>
            <a:endParaRPr lang="zh-TW" altLang="en-US"/>
          </a:p>
        </p:txBody>
      </p:sp>
    </p:spTree>
    <p:extLst>
      <p:ext uri="{BB962C8B-B14F-4D97-AF65-F5344CB8AC3E}">
        <p14:creationId xmlns:p14="http://schemas.microsoft.com/office/powerpoint/2010/main" val="28934377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en-US" altLang="zh-TW" dirty="0"/>
              <a:t>3-join?</a:t>
            </a:r>
            <a:endParaRPr lang="zh-TW" altLang="en-US" dirty="0">
              <a:solidFill>
                <a:srgbClr val="FF0000"/>
              </a:solidFill>
            </a:endParaRP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6" name="頁尾版面配置區 5"/>
          <p:cNvSpPr>
            <a:spLocks noGrp="1"/>
          </p:cNvSpPr>
          <p:nvPr>
            <p:ph type="ftr" sz="quarter" idx="11"/>
          </p:nvPr>
        </p:nvSpPr>
        <p:spPr/>
        <p:txBody>
          <a:bodyPr/>
          <a:lstStyle/>
          <a:p>
            <a:endParaRPr lang="zh-TW" altLang="en-US" dirty="0"/>
          </a:p>
        </p:txBody>
      </p:sp>
      <p:sp>
        <p:nvSpPr>
          <p:cNvPr id="4" name="投影片編號版面配置區 3"/>
          <p:cNvSpPr>
            <a:spLocks noGrp="1"/>
          </p:cNvSpPr>
          <p:nvPr>
            <p:ph type="sldNum" sz="quarter" idx="12"/>
          </p:nvPr>
        </p:nvSpPr>
        <p:spPr/>
        <p:txBody>
          <a:bodyPr/>
          <a:lstStyle/>
          <a:p>
            <a:fld id="{C1EEC68E-45FA-4B63-81C9-A47A83E88D05}" type="slidenum">
              <a:rPr lang="zh-TW" altLang="en-US" smtClean="0"/>
              <a:t>27</a:t>
            </a:fld>
            <a:endParaRPr lang="zh-TW" altLang="en-US"/>
          </a:p>
        </p:txBody>
      </p:sp>
      <p:pic>
        <p:nvPicPr>
          <p:cNvPr id="12" name="圖片 11"/>
          <p:cNvPicPr>
            <a:picLocks noChangeAspect="1"/>
          </p:cNvPicPr>
          <p:nvPr/>
        </p:nvPicPr>
        <p:blipFill>
          <a:blip r:embed="rId2"/>
          <a:stretch>
            <a:fillRect/>
          </a:stretch>
        </p:blipFill>
        <p:spPr>
          <a:xfrm>
            <a:off x="267599" y="769149"/>
            <a:ext cx="6057015" cy="3383198"/>
          </a:xfrm>
          <a:prstGeom prst="rect">
            <a:avLst/>
          </a:prstGeom>
        </p:spPr>
      </p:pic>
      <p:pic>
        <p:nvPicPr>
          <p:cNvPr id="8" name="圖片 7"/>
          <p:cNvPicPr>
            <a:picLocks noChangeAspect="1"/>
          </p:cNvPicPr>
          <p:nvPr/>
        </p:nvPicPr>
        <p:blipFill>
          <a:blip r:embed="rId3"/>
          <a:stretch>
            <a:fillRect/>
          </a:stretch>
        </p:blipFill>
        <p:spPr>
          <a:xfrm>
            <a:off x="5652120" y="3789040"/>
            <a:ext cx="2898289" cy="2034690"/>
          </a:xfrm>
          <a:prstGeom prst="rect">
            <a:avLst/>
          </a:prstGeom>
        </p:spPr>
      </p:pic>
    </p:spTree>
    <p:extLst>
      <p:ext uri="{BB962C8B-B14F-4D97-AF65-F5344CB8AC3E}">
        <p14:creationId xmlns:p14="http://schemas.microsoft.com/office/powerpoint/2010/main" val="37751791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457200" y="260649"/>
            <a:ext cx="6010020" cy="506256"/>
          </a:xfrm>
        </p:spPr>
        <p:txBody>
          <a:bodyPr/>
          <a:lstStyle/>
          <a:p>
            <a:r>
              <a:rPr lang="en-US" altLang="zh-TW" dirty="0"/>
              <a:t>Some interesting families.</a:t>
            </a:r>
            <a:endParaRPr lang="zh-TW" altLang="en-US" dirty="0"/>
          </a:p>
        </p:txBody>
      </p:sp>
      <p:sp>
        <p:nvSpPr>
          <p:cNvPr id="3" name="Rectangle 151"/>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55" name="頁尾版面配置區 154"/>
          <p:cNvSpPr>
            <a:spLocks noGrp="1"/>
          </p:cNvSpPr>
          <p:nvPr>
            <p:ph type="ftr" sz="quarter" idx="11"/>
          </p:nvPr>
        </p:nvSpPr>
        <p:spPr>
          <a:xfrm>
            <a:off x="3293646" y="6651302"/>
            <a:ext cx="2895600" cy="162074"/>
          </a:xfrm>
        </p:spPr>
        <p:txBody>
          <a:bodyPr/>
          <a:lstStyle/>
          <a:p>
            <a:r>
              <a:rPr lang="en-US" altLang="zh-TW" dirty="0"/>
              <a:t>35</a:t>
            </a:r>
            <a:endParaRPr lang="zh-TW" altLang="en-US" dirty="0"/>
          </a:p>
        </p:txBody>
      </p:sp>
      <p:sp>
        <p:nvSpPr>
          <p:cNvPr id="156" name="投影片編號版面配置區 155"/>
          <p:cNvSpPr>
            <a:spLocks noGrp="1"/>
          </p:cNvSpPr>
          <p:nvPr>
            <p:ph type="sldNum" sz="quarter" idx="12"/>
          </p:nvPr>
        </p:nvSpPr>
        <p:spPr/>
        <p:txBody>
          <a:bodyPr/>
          <a:lstStyle/>
          <a:p>
            <a:fld id="{C1EEC68E-45FA-4B63-81C9-A47A83E88D05}" type="slidenum">
              <a:rPr lang="zh-TW" altLang="en-US" smtClean="0"/>
              <a:t>28</a:t>
            </a:fld>
            <a:endParaRPr lang="zh-TW" altLang="en-US" dirty="0"/>
          </a:p>
        </p:txBody>
      </p:sp>
      <p:grpSp>
        <p:nvGrpSpPr>
          <p:cNvPr id="158" name="群組 157"/>
          <p:cNvGrpSpPr/>
          <p:nvPr/>
        </p:nvGrpSpPr>
        <p:grpSpPr>
          <a:xfrm>
            <a:off x="838261" y="763748"/>
            <a:ext cx="7423418" cy="4650040"/>
            <a:chOff x="1331640" y="1614762"/>
            <a:chExt cx="7423418" cy="4650040"/>
          </a:xfrm>
        </p:grpSpPr>
        <p:sp>
          <p:nvSpPr>
            <p:cNvPr id="12" name="Text Box 3"/>
            <p:cNvSpPr txBox="1">
              <a:spLocks noChangeArrowheads="1"/>
            </p:cNvSpPr>
            <p:nvPr/>
          </p:nvSpPr>
          <p:spPr bwMode="auto">
            <a:xfrm>
              <a:off x="2627382" y="5957332"/>
              <a:ext cx="577094" cy="307470"/>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5895" tIns="37948" rIns="75895" bIns="37948"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500" b="0" i="0" u="none" strike="noStrike" cap="none" normalizeH="0" baseline="0" dirty="0">
                  <a:ln>
                    <a:noFill/>
                  </a:ln>
                  <a:solidFill>
                    <a:srgbClr val="000000"/>
                  </a:solidFill>
                  <a:effectLst/>
                  <a:latin typeface="Arial" pitchFamily="34" charset="0"/>
                  <a:ea typeface="新細明體" pitchFamily="18" charset="-120"/>
                  <a:cs typeface="Arial" pitchFamily="34" charset="0"/>
                </a:rPr>
                <a:t>D</a:t>
              </a:r>
              <a:r>
                <a:rPr kumimoji="1" lang="en-US" altLang="zh-TW" sz="1500" b="0" i="0" u="none" strike="noStrike" cap="none" normalizeH="0" baseline="-30000" dirty="0">
                  <a:ln>
                    <a:noFill/>
                  </a:ln>
                  <a:solidFill>
                    <a:srgbClr val="000000"/>
                  </a:solidFill>
                  <a:effectLst/>
                  <a:latin typeface="Arial" pitchFamily="34" charset="0"/>
                  <a:ea typeface="新細明體" pitchFamily="18" charset="-120"/>
                  <a:cs typeface="Arial" pitchFamily="34" charset="0"/>
                </a:rPr>
                <a:t>4</a:t>
              </a:r>
              <a:endParaRPr kumimoji="1" lang="en-US" altLang="zh-TW" sz="1800" b="0" i="0" u="none" strike="noStrike" cap="none" normalizeH="0" baseline="0" dirty="0">
                <a:ln>
                  <a:noFill/>
                </a:ln>
                <a:solidFill>
                  <a:schemeClr val="tx1"/>
                </a:solidFill>
                <a:effectLst/>
                <a:latin typeface="Arial" pitchFamily="34" charset="0"/>
                <a:ea typeface="新細明體" pitchFamily="18" charset="-120"/>
                <a:cs typeface="新細明體" pitchFamily="18" charset="-120"/>
              </a:endParaRPr>
            </a:p>
          </p:txBody>
        </p:sp>
        <p:grpSp>
          <p:nvGrpSpPr>
            <p:cNvPr id="157" name="群組 156"/>
            <p:cNvGrpSpPr/>
            <p:nvPr/>
          </p:nvGrpSpPr>
          <p:grpSpPr>
            <a:xfrm>
              <a:off x="1331640" y="1614762"/>
              <a:ext cx="7423418" cy="4574027"/>
              <a:chOff x="467544" y="1082340"/>
              <a:chExt cx="8287514" cy="5106450"/>
            </a:xfrm>
          </p:grpSpPr>
          <p:sp>
            <p:nvSpPr>
              <p:cNvPr id="5" name="AutoShape 150"/>
              <p:cNvSpPr>
                <a:spLocks noChangeAspect="1" noChangeArrowheads="1" noTextEdit="1"/>
              </p:cNvSpPr>
              <p:nvPr/>
            </p:nvSpPr>
            <p:spPr bwMode="auto">
              <a:xfrm>
                <a:off x="1965888" y="1117267"/>
                <a:ext cx="5273675" cy="5067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grpSp>
            <p:nvGrpSpPr>
              <p:cNvPr id="6" name="Group 129"/>
              <p:cNvGrpSpPr>
                <a:grpSpLocks/>
              </p:cNvGrpSpPr>
              <p:nvPr/>
            </p:nvGrpSpPr>
            <p:grpSpPr bwMode="auto">
              <a:xfrm>
                <a:off x="2079865" y="1287770"/>
                <a:ext cx="1576374" cy="1577005"/>
                <a:chOff x="782" y="516"/>
                <a:chExt cx="1203" cy="1203"/>
              </a:xfrm>
            </p:grpSpPr>
            <p:sp>
              <p:nvSpPr>
                <p:cNvPr id="134" name="Line 149"/>
                <p:cNvSpPr>
                  <a:spLocks noChangeShapeType="1"/>
                </p:cNvSpPr>
                <p:nvPr/>
              </p:nvSpPr>
              <p:spPr bwMode="auto">
                <a:xfrm>
                  <a:off x="806" y="540"/>
                  <a:ext cx="115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ctr" anchorCtr="0" compatLnSpc="1">
                  <a:prstTxWarp prst="textNoShape">
                    <a:avLst/>
                  </a:prstTxWarp>
                </a:bodyPr>
                <a:lstStyle/>
                <a:p>
                  <a:endParaRPr lang="zh-TW" altLang="en-US"/>
                </a:p>
              </p:txBody>
            </p:sp>
            <p:sp>
              <p:nvSpPr>
                <p:cNvPr id="135" name="Line 148"/>
                <p:cNvSpPr>
                  <a:spLocks noChangeShapeType="1"/>
                </p:cNvSpPr>
                <p:nvPr/>
              </p:nvSpPr>
              <p:spPr bwMode="auto">
                <a:xfrm flipV="1">
                  <a:off x="1961" y="540"/>
                  <a:ext cx="0" cy="115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ctr" anchorCtr="0" compatLnSpc="1">
                  <a:prstTxWarp prst="textNoShape">
                    <a:avLst/>
                  </a:prstTxWarp>
                </a:bodyPr>
                <a:lstStyle/>
                <a:p>
                  <a:endParaRPr lang="zh-TW" altLang="en-US"/>
                </a:p>
              </p:txBody>
            </p:sp>
            <p:sp>
              <p:nvSpPr>
                <p:cNvPr id="136" name="Line 147"/>
                <p:cNvSpPr>
                  <a:spLocks noChangeShapeType="1"/>
                </p:cNvSpPr>
                <p:nvPr/>
              </p:nvSpPr>
              <p:spPr bwMode="auto">
                <a:xfrm>
                  <a:off x="806" y="1695"/>
                  <a:ext cx="115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ctr" anchorCtr="0" compatLnSpc="1">
                  <a:prstTxWarp prst="textNoShape">
                    <a:avLst/>
                  </a:prstTxWarp>
                </a:bodyPr>
                <a:lstStyle/>
                <a:p>
                  <a:endParaRPr lang="zh-TW" altLang="en-US"/>
                </a:p>
              </p:txBody>
            </p:sp>
            <p:sp>
              <p:nvSpPr>
                <p:cNvPr id="137" name="Line 146"/>
                <p:cNvSpPr>
                  <a:spLocks noChangeShapeType="1"/>
                </p:cNvSpPr>
                <p:nvPr/>
              </p:nvSpPr>
              <p:spPr bwMode="auto">
                <a:xfrm>
                  <a:off x="806" y="540"/>
                  <a:ext cx="0" cy="115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ctr" anchorCtr="0" compatLnSpc="1">
                  <a:prstTxWarp prst="textNoShape">
                    <a:avLst/>
                  </a:prstTxWarp>
                </a:bodyPr>
                <a:lstStyle/>
                <a:p>
                  <a:endParaRPr lang="zh-TW" altLang="en-US"/>
                </a:p>
              </p:txBody>
            </p:sp>
            <p:sp>
              <p:nvSpPr>
                <p:cNvPr id="138" name="Line 145"/>
                <p:cNvSpPr>
                  <a:spLocks noChangeShapeType="1"/>
                </p:cNvSpPr>
                <p:nvPr/>
              </p:nvSpPr>
              <p:spPr bwMode="auto">
                <a:xfrm>
                  <a:off x="1030" y="813"/>
                  <a:ext cx="706"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ctr" anchorCtr="0" compatLnSpc="1">
                  <a:prstTxWarp prst="textNoShape">
                    <a:avLst/>
                  </a:prstTxWarp>
                </a:bodyPr>
                <a:lstStyle/>
                <a:p>
                  <a:endParaRPr lang="zh-TW" altLang="en-US"/>
                </a:p>
              </p:txBody>
            </p:sp>
            <p:sp>
              <p:nvSpPr>
                <p:cNvPr id="139" name="Oval 144"/>
                <p:cNvSpPr>
                  <a:spLocks noChangeArrowheads="1"/>
                </p:cNvSpPr>
                <p:nvPr/>
              </p:nvSpPr>
              <p:spPr bwMode="auto">
                <a:xfrm>
                  <a:off x="782" y="516"/>
                  <a:ext cx="48" cy="48"/>
                </a:xfrm>
                <a:prstGeom prst="ellipse">
                  <a:avLst/>
                </a:prstGeom>
                <a:solidFill>
                  <a:srgbClr val="BBE0E3"/>
                </a:solidFill>
                <a:ln w="9525">
                  <a:solidFill>
                    <a:srgbClr val="000000"/>
                  </a:solidFill>
                  <a:round/>
                  <a:headEnd/>
                  <a:tailEnd/>
                </a:ln>
              </p:spPr>
              <p:txBody>
                <a:bodyPr vert="horz" wrap="square" lIns="91440" tIns="45720" rIns="91440" bIns="45720" numCol="1" anchor="ctr" anchorCtr="0" compatLnSpc="1">
                  <a:prstTxWarp prst="textNoShape">
                    <a:avLst/>
                  </a:prstTxWarp>
                </a:bodyPr>
                <a:lstStyle/>
                <a:p>
                  <a:endParaRPr lang="zh-TW" altLang="en-US"/>
                </a:p>
              </p:txBody>
            </p:sp>
            <p:sp>
              <p:nvSpPr>
                <p:cNvPr id="140" name="Oval 143"/>
                <p:cNvSpPr>
                  <a:spLocks noChangeArrowheads="1"/>
                </p:cNvSpPr>
                <p:nvPr/>
              </p:nvSpPr>
              <p:spPr bwMode="auto">
                <a:xfrm>
                  <a:off x="782" y="1671"/>
                  <a:ext cx="48" cy="48"/>
                </a:xfrm>
                <a:prstGeom prst="ellipse">
                  <a:avLst/>
                </a:prstGeom>
                <a:solidFill>
                  <a:srgbClr val="FF0000"/>
                </a:solidFill>
                <a:ln w="9525">
                  <a:solidFill>
                    <a:srgbClr val="000000"/>
                  </a:solidFill>
                  <a:round/>
                  <a:headEnd/>
                  <a:tailEnd/>
                </a:ln>
              </p:spPr>
              <p:txBody>
                <a:bodyPr vert="horz" wrap="square" lIns="91440" tIns="45720" rIns="91440" bIns="45720" numCol="1" anchor="ctr" anchorCtr="0" compatLnSpc="1">
                  <a:prstTxWarp prst="textNoShape">
                    <a:avLst/>
                  </a:prstTxWarp>
                </a:bodyPr>
                <a:lstStyle/>
                <a:p>
                  <a:endParaRPr lang="zh-TW" altLang="en-US"/>
                </a:p>
              </p:txBody>
            </p:sp>
            <p:sp>
              <p:nvSpPr>
                <p:cNvPr id="141" name="Oval 142"/>
                <p:cNvSpPr>
                  <a:spLocks noChangeArrowheads="1"/>
                </p:cNvSpPr>
                <p:nvPr/>
              </p:nvSpPr>
              <p:spPr bwMode="auto">
                <a:xfrm>
                  <a:off x="1937" y="1671"/>
                  <a:ext cx="48" cy="48"/>
                </a:xfrm>
                <a:prstGeom prst="ellipse">
                  <a:avLst/>
                </a:prstGeom>
                <a:solidFill>
                  <a:srgbClr val="BBE0E3"/>
                </a:solidFill>
                <a:ln w="9525">
                  <a:solidFill>
                    <a:srgbClr val="000000"/>
                  </a:solidFill>
                  <a:round/>
                  <a:headEnd/>
                  <a:tailEnd/>
                </a:ln>
              </p:spPr>
              <p:txBody>
                <a:bodyPr vert="horz" wrap="square" lIns="91440" tIns="45720" rIns="91440" bIns="45720" numCol="1" anchor="ctr" anchorCtr="0" compatLnSpc="1">
                  <a:prstTxWarp prst="textNoShape">
                    <a:avLst/>
                  </a:prstTxWarp>
                </a:bodyPr>
                <a:lstStyle/>
                <a:p>
                  <a:endParaRPr lang="zh-TW" altLang="en-US"/>
                </a:p>
              </p:txBody>
            </p:sp>
            <p:sp>
              <p:nvSpPr>
                <p:cNvPr id="142" name="Oval 141"/>
                <p:cNvSpPr>
                  <a:spLocks noChangeArrowheads="1"/>
                </p:cNvSpPr>
                <p:nvPr/>
              </p:nvSpPr>
              <p:spPr bwMode="auto">
                <a:xfrm>
                  <a:off x="1937" y="516"/>
                  <a:ext cx="48" cy="48"/>
                </a:xfrm>
                <a:prstGeom prst="ellipse">
                  <a:avLst/>
                </a:prstGeom>
                <a:solidFill>
                  <a:srgbClr val="FF0000"/>
                </a:solidFill>
                <a:ln w="9525">
                  <a:solidFill>
                    <a:srgbClr val="000000"/>
                  </a:solidFill>
                  <a:round/>
                  <a:headEnd/>
                  <a:tailEnd/>
                </a:ln>
              </p:spPr>
              <p:txBody>
                <a:bodyPr vert="horz" wrap="square" lIns="91440" tIns="45720" rIns="91440" bIns="45720" numCol="1" anchor="ctr" anchorCtr="0" compatLnSpc="1">
                  <a:prstTxWarp prst="textNoShape">
                    <a:avLst/>
                  </a:prstTxWarp>
                </a:bodyPr>
                <a:lstStyle/>
                <a:p>
                  <a:endParaRPr lang="zh-TW" altLang="en-US"/>
                </a:p>
              </p:txBody>
            </p:sp>
            <p:sp>
              <p:nvSpPr>
                <p:cNvPr id="143" name="Oval 140"/>
                <p:cNvSpPr>
                  <a:spLocks noChangeArrowheads="1"/>
                </p:cNvSpPr>
                <p:nvPr/>
              </p:nvSpPr>
              <p:spPr bwMode="auto">
                <a:xfrm>
                  <a:off x="1006" y="789"/>
                  <a:ext cx="48" cy="48"/>
                </a:xfrm>
                <a:prstGeom prst="ellipse">
                  <a:avLst/>
                </a:prstGeom>
                <a:solidFill>
                  <a:srgbClr val="FF0000"/>
                </a:solidFill>
                <a:ln w="9525">
                  <a:solidFill>
                    <a:srgbClr val="000000"/>
                  </a:solidFill>
                  <a:round/>
                  <a:headEnd/>
                  <a:tailEnd/>
                </a:ln>
              </p:spPr>
              <p:txBody>
                <a:bodyPr vert="horz" wrap="square" lIns="91440" tIns="45720" rIns="91440" bIns="45720" numCol="1" anchor="ctr" anchorCtr="0" compatLnSpc="1">
                  <a:prstTxWarp prst="textNoShape">
                    <a:avLst/>
                  </a:prstTxWarp>
                </a:bodyPr>
                <a:lstStyle/>
                <a:p>
                  <a:endParaRPr lang="zh-TW" altLang="en-US"/>
                </a:p>
              </p:txBody>
            </p:sp>
            <p:sp>
              <p:nvSpPr>
                <p:cNvPr id="144" name="Oval 139"/>
                <p:cNvSpPr>
                  <a:spLocks noChangeArrowheads="1"/>
                </p:cNvSpPr>
                <p:nvPr/>
              </p:nvSpPr>
              <p:spPr bwMode="auto">
                <a:xfrm>
                  <a:off x="1006" y="1399"/>
                  <a:ext cx="48" cy="48"/>
                </a:xfrm>
                <a:prstGeom prst="ellipse">
                  <a:avLst/>
                </a:prstGeom>
                <a:solidFill>
                  <a:srgbClr val="BBE0E3"/>
                </a:solidFill>
                <a:ln w="9525">
                  <a:solidFill>
                    <a:srgbClr val="000000"/>
                  </a:solidFill>
                  <a:round/>
                  <a:headEnd/>
                  <a:tailEnd/>
                </a:ln>
              </p:spPr>
              <p:txBody>
                <a:bodyPr vert="horz" wrap="square" lIns="91440" tIns="45720" rIns="91440" bIns="45720" numCol="1" anchor="ctr" anchorCtr="0" compatLnSpc="1">
                  <a:prstTxWarp prst="textNoShape">
                    <a:avLst/>
                  </a:prstTxWarp>
                </a:bodyPr>
                <a:lstStyle/>
                <a:p>
                  <a:endParaRPr lang="zh-TW" altLang="en-US"/>
                </a:p>
              </p:txBody>
            </p:sp>
            <p:sp>
              <p:nvSpPr>
                <p:cNvPr id="145" name="Oval 138"/>
                <p:cNvSpPr>
                  <a:spLocks noChangeArrowheads="1"/>
                </p:cNvSpPr>
                <p:nvPr/>
              </p:nvSpPr>
              <p:spPr bwMode="auto">
                <a:xfrm>
                  <a:off x="1712" y="1399"/>
                  <a:ext cx="48" cy="48"/>
                </a:xfrm>
                <a:prstGeom prst="ellipse">
                  <a:avLst/>
                </a:prstGeom>
                <a:solidFill>
                  <a:srgbClr val="FF0000"/>
                </a:solidFill>
                <a:ln w="9525">
                  <a:solidFill>
                    <a:srgbClr val="000000"/>
                  </a:solidFill>
                  <a:round/>
                  <a:headEnd/>
                  <a:tailEnd/>
                </a:ln>
              </p:spPr>
              <p:txBody>
                <a:bodyPr vert="horz" wrap="square" lIns="91440" tIns="45720" rIns="91440" bIns="45720" numCol="1" anchor="ctr" anchorCtr="0" compatLnSpc="1">
                  <a:prstTxWarp prst="textNoShape">
                    <a:avLst/>
                  </a:prstTxWarp>
                </a:bodyPr>
                <a:lstStyle/>
                <a:p>
                  <a:endParaRPr lang="zh-TW" altLang="en-US"/>
                </a:p>
              </p:txBody>
            </p:sp>
            <p:sp>
              <p:nvSpPr>
                <p:cNvPr id="146" name="Oval 137"/>
                <p:cNvSpPr>
                  <a:spLocks noChangeArrowheads="1"/>
                </p:cNvSpPr>
                <p:nvPr/>
              </p:nvSpPr>
              <p:spPr bwMode="auto">
                <a:xfrm>
                  <a:off x="1712" y="789"/>
                  <a:ext cx="48" cy="48"/>
                </a:xfrm>
                <a:prstGeom prst="ellipse">
                  <a:avLst/>
                </a:prstGeom>
                <a:solidFill>
                  <a:srgbClr val="BBE0E3"/>
                </a:solidFill>
                <a:ln w="9525">
                  <a:solidFill>
                    <a:srgbClr val="000000"/>
                  </a:solidFill>
                  <a:round/>
                  <a:headEnd/>
                  <a:tailEnd/>
                </a:ln>
              </p:spPr>
              <p:txBody>
                <a:bodyPr vert="horz" wrap="square" lIns="91440" tIns="45720" rIns="91440" bIns="45720" numCol="1" anchor="ctr" anchorCtr="0" compatLnSpc="1">
                  <a:prstTxWarp prst="textNoShape">
                    <a:avLst/>
                  </a:prstTxWarp>
                </a:bodyPr>
                <a:lstStyle/>
                <a:p>
                  <a:endParaRPr lang="zh-TW" altLang="en-US"/>
                </a:p>
              </p:txBody>
            </p:sp>
            <p:sp>
              <p:nvSpPr>
                <p:cNvPr id="147" name="Line 136"/>
                <p:cNvSpPr>
                  <a:spLocks noChangeShapeType="1"/>
                </p:cNvSpPr>
                <p:nvPr/>
              </p:nvSpPr>
              <p:spPr bwMode="auto">
                <a:xfrm>
                  <a:off x="806" y="540"/>
                  <a:ext cx="213" cy="25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ctr" anchorCtr="0" compatLnSpc="1">
                  <a:prstTxWarp prst="textNoShape">
                    <a:avLst/>
                  </a:prstTxWarp>
                </a:bodyPr>
                <a:lstStyle/>
                <a:p>
                  <a:endParaRPr lang="zh-TW" altLang="en-US"/>
                </a:p>
              </p:txBody>
            </p:sp>
            <p:sp>
              <p:nvSpPr>
                <p:cNvPr id="148" name="Line 135"/>
                <p:cNvSpPr>
                  <a:spLocks noChangeShapeType="1"/>
                </p:cNvSpPr>
                <p:nvPr/>
              </p:nvSpPr>
              <p:spPr bwMode="auto">
                <a:xfrm>
                  <a:off x="1030" y="813"/>
                  <a:ext cx="0" cy="61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ctr" anchorCtr="0" compatLnSpc="1">
                  <a:prstTxWarp prst="textNoShape">
                    <a:avLst/>
                  </a:prstTxWarp>
                </a:bodyPr>
                <a:lstStyle/>
                <a:p>
                  <a:endParaRPr lang="zh-TW" altLang="en-US"/>
                </a:p>
              </p:txBody>
            </p:sp>
            <p:sp>
              <p:nvSpPr>
                <p:cNvPr id="149" name="Line 134"/>
                <p:cNvSpPr>
                  <a:spLocks noChangeShapeType="1"/>
                </p:cNvSpPr>
                <p:nvPr/>
              </p:nvSpPr>
              <p:spPr bwMode="auto">
                <a:xfrm>
                  <a:off x="1030" y="1423"/>
                  <a:ext cx="706"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ctr" anchorCtr="0" compatLnSpc="1">
                  <a:prstTxWarp prst="textNoShape">
                    <a:avLst/>
                  </a:prstTxWarp>
                </a:bodyPr>
                <a:lstStyle/>
                <a:p>
                  <a:endParaRPr lang="zh-TW" altLang="en-US"/>
                </a:p>
              </p:txBody>
            </p:sp>
            <p:sp>
              <p:nvSpPr>
                <p:cNvPr id="150" name="Line 133"/>
                <p:cNvSpPr>
                  <a:spLocks noChangeShapeType="1"/>
                </p:cNvSpPr>
                <p:nvPr/>
              </p:nvSpPr>
              <p:spPr bwMode="auto">
                <a:xfrm flipV="1">
                  <a:off x="1736" y="813"/>
                  <a:ext cx="0" cy="61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ctr" anchorCtr="0" compatLnSpc="1">
                  <a:prstTxWarp prst="textNoShape">
                    <a:avLst/>
                  </a:prstTxWarp>
                </a:bodyPr>
                <a:lstStyle/>
                <a:p>
                  <a:endParaRPr lang="zh-TW" altLang="en-US"/>
                </a:p>
              </p:txBody>
            </p:sp>
            <p:sp>
              <p:nvSpPr>
                <p:cNvPr id="151" name="Line 132"/>
                <p:cNvSpPr>
                  <a:spLocks noChangeShapeType="1"/>
                </p:cNvSpPr>
                <p:nvPr/>
              </p:nvSpPr>
              <p:spPr bwMode="auto">
                <a:xfrm flipV="1">
                  <a:off x="1736" y="540"/>
                  <a:ext cx="225" cy="27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ctr" anchorCtr="0" compatLnSpc="1">
                  <a:prstTxWarp prst="textNoShape">
                    <a:avLst/>
                  </a:prstTxWarp>
                </a:bodyPr>
                <a:lstStyle/>
                <a:p>
                  <a:endParaRPr lang="zh-TW" altLang="en-US"/>
                </a:p>
              </p:txBody>
            </p:sp>
            <p:sp>
              <p:nvSpPr>
                <p:cNvPr id="152" name="Line 131"/>
                <p:cNvSpPr>
                  <a:spLocks noChangeShapeType="1"/>
                </p:cNvSpPr>
                <p:nvPr/>
              </p:nvSpPr>
              <p:spPr bwMode="auto">
                <a:xfrm flipV="1">
                  <a:off x="806" y="1423"/>
                  <a:ext cx="224" cy="27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ctr" anchorCtr="0" compatLnSpc="1">
                  <a:prstTxWarp prst="textNoShape">
                    <a:avLst/>
                  </a:prstTxWarp>
                </a:bodyPr>
                <a:lstStyle/>
                <a:p>
                  <a:endParaRPr lang="zh-TW" altLang="en-US"/>
                </a:p>
              </p:txBody>
            </p:sp>
            <p:sp>
              <p:nvSpPr>
                <p:cNvPr id="153" name="Line 130"/>
                <p:cNvSpPr>
                  <a:spLocks noChangeShapeType="1"/>
                </p:cNvSpPr>
                <p:nvPr/>
              </p:nvSpPr>
              <p:spPr bwMode="auto">
                <a:xfrm flipH="1" flipV="1">
                  <a:off x="1736" y="1423"/>
                  <a:ext cx="225" cy="27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ctr" anchorCtr="0" compatLnSpc="1">
                  <a:prstTxWarp prst="textNoShape">
                    <a:avLst/>
                  </a:prstTxWarp>
                </a:bodyPr>
                <a:lstStyle/>
                <a:p>
                  <a:endParaRPr lang="zh-TW" altLang="en-US"/>
                </a:p>
              </p:txBody>
            </p:sp>
          </p:grpSp>
          <p:grpSp>
            <p:nvGrpSpPr>
              <p:cNvPr id="7" name="Group 98"/>
              <p:cNvGrpSpPr>
                <a:grpSpLocks/>
              </p:cNvGrpSpPr>
              <p:nvPr/>
            </p:nvGrpSpPr>
            <p:grpSpPr bwMode="auto">
              <a:xfrm>
                <a:off x="4918422" y="1117267"/>
                <a:ext cx="2202943" cy="1918011"/>
                <a:chOff x="2947" y="340"/>
                <a:chExt cx="1681" cy="1463"/>
              </a:xfrm>
            </p:grpSpPr>
            <p:sp>
              <p:nvSpPr>
                <p:cNvPr id="104" name="Oval 128"/>
                <p:cNvSpPr>
                  <a:spLocks noChangeArrowheads="1"/>
                </p:cNvSpPr>
                <p:nvPr/>
              </p:nvSpPr>
              <p:spPr bwMode="auto">
                <a:xfrm>
                  <a:off x="3355" y="340"/>
                  <a:ext cx="48" cy="48"/>
                </a:xfrm>
                <a:prstGeom prst="ellipse">
                  <a:avLst/>
                </a:prstGeom>
                <a:solidFill>
                  <a:srgbClr val="BBE0E3"/>
                </a:solidFill>
                <a:ln w="9525">
                  <a:solidFill>
                    <a:srgbClr val="000000"/>
                  </a:solidFill>
                  <a:round/>
                  <a:headEnd/>
                  <a:tailEnd/>
                </a:ln>
              </p:spPr>
              <p:txBody>
                <a:bodyPr vert="horz" wrap="square" lIns="91440" tIns="45720" rIns="91440" bIns="45720" numCol="1" anchor="ctr" anchorCtr="0" compatLnSpc="1">
                  <a:prstTxWarp prst="textNoShape">
                    <a:avLst/>
                  </a:prstTxWarp>
                </a:bodyPr>
                <a:lstStyle/>
                <a:p>
                  <a:endParaRPr lang="zh-TW" altLang="en-US"/>
                </a:p>
              </p:txBody>
            </p:sp>
            <p:sp>
              <p:nvSpPr>
                <p:cNvPr id="105" name="Oval 127"/>
                <p:cNvSpPr>
                  <a:spLocks noChangeArrowheads="1"/>
                </p:cNvSpPr>
                <p:nvPr/>
              </p:nvSpPr>
              <p:spPr bwMode="auto">
                <a:xfrm>
                  <a:off x="2947" y="1048"/>
                  <a:ext cx="48" cy="48"/>
                </a:xfrm>
                <a:prstGeom prst="ellipse">
                  <a:avLst/>
                </a:prstGeom>
                <a:solidFill>
                  <a:srgbClr val="FF0000"/>
                </a:solidFill>
                <a:ln w="9525">
                  <a:solidFill>
                    <a:srgbClr val="000000"/>
                  </a:solidFill>
                  <a:round/>
                  <a:headEnd/>
                  <a:tailEnd/>
                </a:ln>
              </p:spPr>
              <p:txBody>
                <a:bodyPr vert="horz" wrap="square" lIns="91440" tIns="45720" rIns="91440" bIns="45720" numCol="1" anchor="ctr" anchorCtr="0" compatLnSpc="1">
                  <a:prstTxWarp prst="textNoShape">
                    <a:avLst/>
                  </a:prstTxWarp>
                </a:bodyPr>
                <a:lstStyle/>
                <a:p>
                  <a:endParaRPr lang="zh-TW" altLang="en-US"/>
                </a:p>
              </p:txBody>
            </p:sp>
            <p:sp>
              <p:nvSpPr>
                <p:cNvPr id="106" name="Oval 126"/>
                <p:cNvSpPr>
                  <a:spLocks noChangeArrowheads="1"/>
                </p:cNvSpPr>
                <p:nvPr/>
              </p:nvSpPr>
              <p:spPr bwMode="auto">
                <a:xfrm>
                  <a:off x="3355" y="1755"/>
                  <a:ext cx="48" cy="48"/>
                </a:xfrm>
                <a:prstGeom prst="ellipse">
                  <a:avLst/>
                </a:prstGeom>
                <a:solidFill>
                  <a:srgbClr val="BBE0E3"/>
                </a:solidFill>
                <a:ln w="9525">
                  <a:solidFill>
                    <a:srgbClr val="000000"/>
                  </a:solidFill>
                  <a:round/>
                  <a:headEnd/>
                  <a:tailEnd/>
                </a:ln>
              </p:spPr>
              <p:txBody>
                <a:bodyPr vert="horz" wrap="square" lIns="91440" tIns="45720" rIns="91440" bIns="45720" numCol="1" anchor="ctr" anchorCtr="0" compatLnSpc="1">
                  <a:prstTxWarp prst="textNoShape">
                    <a:avLst/>
                  </a:prstTxWarp>
                </a:bodyPr>
                <a:lstStyle/>
                <a:p>
                  <a:endParaRPr lang="zh-TW" altLang="en-US"/>
                </a:p>
              </p:txBody>
            </p:sp>
            <p:sp>
              <p:nvSpPr>
                <p:cNvPr id="107" name="Oval 125"/>
                <p:cNvSpPr>
                  <a:spLocks noChangeArrowheads="1"/>
                </p:cNvSpPr>
                <p:nvPr/>
              </p:nvSpPr>
              <p:spPr bwMode="auto">
                <a:xfrm>
                  <a:off x="4172" y="1755"/>
                  <a:ext cx="48" cy="48"/>
                </a:xfrm>
                <a:prstGeom prst="ellipse">
                  <a:avLst/>
                </a:prstGeom>
                <a:solidFill>
                  <a:srgbClr val="FF0000"/>
                </a:solidFill>
                <a:ln w="9525">
                  <a:solidFill>
                    <a:srgbClr val="000000"/>
                  </a:solidFill>
                  <a:round/>
                  <a:headEnd/>
                  <a:tailEnd/>
                </a:ln>
              </p:spPr>
              <p:txBody>
                <a:bodyPr vert="horz" wrap="square" lIns="91440" tIns="45720" rIns="91440" bIns="45720" numCol="1" anchor="ctr" anchorCtr="0" compatLnSpc="1">
                  <a:prstTxWarp prst="textNoShape">
                    <a:avLst/>
                  </a:prstTxWarp>
                </a:bodyPr>
                <a:lstStyle/>
                <a:p>
                  <a:endParaRPr lang="zh-TW" altLang="en-US"/>
                </a:p>
              </p:txBody>
            </p:sp>
            <p:sp>
              <p:nvSpPr>
                <p:cNvPr id="108" name="Oval 124"/>
                <p:cNvSpPr>
                  <a:spLocks noChangeArrowheads="1"/>
                </p:cNvSpPr>
                <p:nvPr/>
              </p:nvSpPr>
              <p:spPr bwMode="auto">
                <a:xfrm>
                  <a:off x="4580" y="1047"/>
                  <a:ext cx="48" cy="48"/>
                </a:xfrm>
                <a:prstGeom prst="ellipse">
                  <a:avLst/>
                </a:prstGeom>
                <a:solidFill>
                  <a:srgbClr val="BBE0E3"/>
                </a:solidFill>
                <a:ln w="9525">
                  <a:solidFill>
                    <a:srgbClr val="000000"/>
                  </a:solidFill>
                  <a:round/>
                  <a:headEnd/>
                  <a:tailEnd/>
                </a:ln>
              </p:spPr>
              <p:txBody>
                <a:bodyPr vert="horz" wrap="square" lIns="91440" tIns="45720" rIns="91440" bIns="45720" numCol="1" anchor="ctr" anchorCtr="0" compatLnSpc="1">
                  <a:prstTxWarp prst="textNoShape">
                    <a:avLst/>
                  </a:prstTxWarp>
                </a:bodyPr>
                <a:lstStyle/>
                <a:p>
                  <a:endParaRPr lang="zh-TW" altLang="en-US"/>
                </a:p>
              </p:txBody>
            </p:sp>
            <p:sp>
              <p:nvSpPr>
                <p:cNvPr id="109" name="Oval 123"/>
                <p:cNvSpPr>
                  <a:spLocks noChangeArrowheads="1"/>
                </p:cNvSpPr>
                <p:nvPr/>
              </p:nvSpPr>
              <p:spPr bwMode="auto">
                <a:xfrm>
                  <a:off x="4172" y="340"/>
                  <a:ext cx="48" cy="48"/>
                </a:xfrm>
                <a:prstGeom prst="ellipse">
                  <a:avLst/>
                </a:prstGeom>
                <a:solidFill>
                  <a:srgbClr val="FF0000"/>
                </a:solidFill>
                <a:ln w="9525">
                  <a:solidFill>
                    <a:srgbClr val="000000"/>
                  </a:solidFill>
                  <a:round/>
                  <a:headEnd/>
                  <a:tailEnd/>
                </a:ln>
              </p:spPr>
              <p:txBody>
                <a:bodyPr vert="horz" wrap="square" lIns="91440" tIns="45720" rIns="91440" bIns="45720" numCol="1" anchor="ctr" anchorCtr="0" compatLnSpc="1">
                  <a:prstTxWarp prst="textNoShape">
                    <a:avLst/>
                  </a:prstTxWarp>
                </a:bodyPr>
                <a:lstStyle/>
                <a:p>
                  <a:endParaRPr lang="zh-TW" altLang="en-US"/>
                </a:p>
              </p:txBody>
            </p:sp>
            <p:sp>
              <p:nvSpPr>
                <p:cNvPr id="110" name="Oval 122"/>
                <p:cNvSpPr>
                  <a:spLocks noChangeArrowheads="1"/>
                </p:cNvSpPr>
                <p:nvPr/>
              </p:nvSpPr>
              <p:spPr bwMode="auto">
                <a:xfrm>
                  <a:off x="3513" y="675"/>
                  <a:ext cx="48" cy="48"/>
                </a:xfrm>
                <a:prstGeom prst="ellipse">
                  <a:avLst/>
                </a:prstGeom>
                <a:solidFill>
                  <a:srgbClr val="FF0000"/>
                </a:solidFill>
                <a:ln w="9525">
                  <a:solidFill>
                    <a:srgbClr val="000000"/>
                  </a:solidFill>
                  <a:round/>
                  <a:headEnd/>
                  <a:tailEnd/>
                </a:ln>
              </p:spPr>
              <p:txBody>
                <a:bodyPr vert="horz" wrap="square" lIns="91440" tIns="45720" rIns="91440" bIns="45720" numCol="1" anchor="ctr" anchorCtr="0" compatLnSpc="1">
                  <a:prstTxWarp prst="textNoShape">
                    <a:avLst/>
                  </a:prstTxWarp>
                </a:bodyPr>
                <a:lstStyle/>
                <a:p>
                  <a:endParaRPr lang="zh-TW" altLang="en-US"/>
                </a:p>
              </p:txBody>
            </p:sp>
            <p:sp>
              <p:nvSpPr>
                <p:cNvPr id="111" name="Oval 121"/>
                <p:cNvSpPr>
                  <a:spLocks noChangeArrowheads="1"/>
                </p:cNvSpPr>
                <p:nvPr/>
              </p:nvSpPr>
              <p:spPr bwMode="auto">
                <a:xfrm>
                  <a:off x="3264" y="1048"/>
                  <a:ext cx="48" cy="48"/>
                </a:xfrm>
                <a:prstGeom prst="ellipse">
                  <a:avLst/>
                </a:prstGeom>
                <a:solidFill>
                  <a:srgbClr val="BBE0E3"/>
                </a:solidFill>
                <a:ln w="9525">
                  <a:solidFill>
                    <a:srgbClr val="000000"/>
                  </a:solidFill>
                  <a:round/>
                  <a:headEnd/>
                  <a:tailEnd/>
                </a:ln>
              </p:spPr>
              <p:txBody>
                <a:bodyPr vert="horz" wrap="square" lIns="91440" tIns="45720" rIns="91440" bIns="45720" numCol="1" anchor="ctr" anchorCtr="0" compatLnSpc="1">
                  <a:prstTxWarp prst="textNoShape">
                    <a:avLst/>
                  </a:prstTxWarp>
                </a:bodyPr>
                <a:lstStyle/>
                <a:p>
                  <a:endParaRPr lang="zh-TW" altLang="en-US"/>
                </a:p>
              </p:txBody>
            </p:sp>
            <p:sp>
              <p:nvSpPr>
                <p:cNvPr id="112" name="Oval 120"/>
                <p:cNvSpPr>
                  <a:spLocks noChangeArrowheads="1"/>
                </p:cNvSpPr>
                <p:nvPr/>
              </p:nvSpPr>
              <p:spPr bwMode="auto">
                <a:xfrm>
                  <a:off x="3514" y="1421"/>
                  <a:ext cx="48" cy="48"/>
                </a:xfrm>
                <a:prstGeom prst="ellipse">
                  <a:avLst/>
                </a:prstGeom>
                <a:solidFill>
                  <a:srgbClr val="FF0000"/>
                </a:solidFill>
                <a:ln w="9525">
                  <a:solidFill>
                    <a:srgbClr val="000000"/>
                  </a:solidFill>
                  <a:round/>
                  <a:headEnd/>
                  <a:tailEnd/>
                </a:ln>
              </p:spPr>
              <p:txBody>
                <a:bodyPr vert="horz" wrap="square" lIns="91440" tIns="45720" rIns="91440" bIns="45720" numCol="1" anchor="ctr" anchorCtr="0" compatLnSpc="1">
                  <a:prstTxWarp prst="textNoShape">
                    <a:avLst/>
                  </a:prstTxWarp>
                </a:bodyPr>
                <a:lstStyle/>
                <a:p>
                  <a:endParaRPr lang="zh-TW" altLang="en-US"/>
                </a:p>
              </p:txBody>
            </p:sp>
            <p:sp>
              <p:nvSpPr>
                <p:cNvPr id="113" name="Oval 119"/>
                <p:cNvSpPr>
                  <a:spLocks noChangeArrowheads="1"/>
                </p:cNvSpPr>
                <p:nvPr/>
              </p:nvSpPr>
              <p:spPr bwMode="auto">
                <a:xfrm>
                  <a:off x="4013" y="1421"/>
                  <a:ext cx="48" cy="48"/>
                </a:xfrm>
                <a:prstGeom prst="ellipse">
                  <a:avLst/>
                </a:prstGeom>
                <a:solidFill>
                  <a:srgbClr val="BBE0E3"/>
                </a:solidFill>
                <a:ln w="9525">
                  <a:solidFill>
                    <a:srgbClr val="000000"/>
                  </a:solidFill>
                  <a:round/>
                  <a:headEnd/>
                  <a:tailEnd/>
                </a:ln>
              </p:spPr>
              <p:txBody>
                <a:bodyPr vert="horz" wrap="square" lIns="91440" tIns="45720" rIns="91440" bIns="45720" numCol="1" anchor="ctr" anchorCtr="0" compatLnSpc="1">
                  <a:prstTxWarp prst="textNoShape">
                    <a:avLst/>
                  </a:prstTxWarp>
                </a:bodyPr>
                <a:lstStyle/>
                <a:p>
                  <a:endParaRPr lang="zh-TW" altLang="en-US"/>
                </a:p>
              </p:txBody>
            </p:sp>
            <p:sp>
              <p:nvSpPr>
                <p:cNvPr id="114" name="Oval 118"/>
                <p:cNvSpPr>
                  <a:spLocks noChangeArrowheads="1"/>
                </p:cNvSpPr>
                <p:nvPr/>
              </p:nvSpPr>
              <p:spPr bwMode="auto">
                <a:xfrm>
                  <a:off x="4262" y="1048"/>
                  <a:ext cx="48" cy="48"/>
                </a:xfrm>
                <a:prstGeom prst="ellipse">
                  <a:avLst/>
                </a:prstGeom>
                <a:solidFill>
                  <a:srgbClr val="FF0000"/>
                </a:solidFill>
                <a:ln w="9525">
                  <a:solidFill>
                    <a:srgbClr val="000000"/>
                  </a:solidFill>
                  <a:round/>
                  <a:headEnd/>
                  <a:tailEnd/>
                </a:ln>
              </p:spPr>
              <p:txBody>
                <a:bodyPr vert="horz" wrap="square" lIns="91440" tIns="45720" rIns="91440" bIns="45720" numCol="1" anchor="ctr" anchorCtr="0" compatLnSpc="1">
                  <a:prstTxWarp prst="textNoShape">
                    <a:avLst/>
                  </a:prstTxWarp>
                </a:bodyPr>
                <a:lstStyle/>
                <a:p>
                  <a:endParaRPr lang="zh-TW" altLang="en-US"/>
                </a:p>
              </p:txBody>
            </p:sp>
            <p:sp>
              <p:nvSpPr>
                <p:cNvPr id="115" name="Oval 117"/>
                <p:cNvSpPr>
                  <a:spLocks noChangeArrowheads="1"/>
                </p:cNvSpPr>
                <p:nvPr/>
              </p:nvSpPr>
              <p:spPr bwMode="auto">
                <a:xfrm>
                  <a:off x="4012" y="675"/>
                  <a:ext cx="48" cy="48"/>
                </a:xfrm>
                <a:prstGeom prst="ellipse">
                  <a:avLst/>
                </a:prstGeom>
                <a:solidFill>
                  <a:srgbClr val="BBE0E3"/>
                </a:solidFill>
                <a:ln w="9525">
                  <a:solidFill>
                    <a:srgbClr val="000000"/>
                  </a:solidFill>
                  <a:round/>
                  <a:headEnd/>
                  <a:tailEnd/>
                </a:ln>
              </p:spPr>
              <p:txBody>
                <a:bodyPr vert="horz" wrap="square" lIns="91440" tIns="45720" rIns="91440" bIns="45720" numCol="1" anchor="ctr" anchorCtr="0" compatLnSpc="1">
                  <a:prstTxWarp prst="textNoShape">
                    <a:avLst/>
                  </a:prstTxWarp>
                </a:bodyPr>
                <a:lstStyle/>
                <a:p>
                  <a:endParaRPr lang="zh-TW" altLang="en-US"/>
                </a:p>
              </p:txBody>
            </p:sp>
            <p:sp>
              <p:nvSpPr>
                <p:cNvPr id="116" name="Line 116"/>
                <p:cNvSpPr>
                  <a:spLocks noChangeShapeType="1"/>
                </p:cNvSpPr>
                <p:nvPr/>
              </p:nvSpPr>
              <p:spPr bwMode="auto">
                <a:xfrm>
                  <a:off x="3537" y="699"/>
                  <a:ext cx="499"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ctr" anchorCtr="0" compatLnSpc="1">
                  <a:prstTxWarp prst="textNoShape">
                    <a:avLst/>
                  </a:prstTxWarp>
                </a:bodyPr>
                <a:lstStyle/>
                <a:p>
                  <a:endParaRPr lang="zh-TW" altLang="en-US"/>
                </a:p>
              </p:txBody>
            </p:sp>
            <p:sp>
              <p:nvSpPr>
                <p:cNvPr id="117" name="Line 115"/>
                <p:cNvSpPr>
                  <a:spLocks noChangeShapeType="1"/>
                </p:cNvSpPr>
                <p:nvPr/>
              </p:nvSpPr>
              <p:spPr bwMode="auto">
                <a:xfrm>
                  <a:off x="4036" y="699"/>
                  <a:ext cx="250" cy="37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ctr" anchorCtr="0" compatLnSpc="1">
                  <a:prstTxWarp prst="textNoShape">
                    <a:avLst/>
                  </a:prstTxWarp>
                </a:bodyPr>
                <a:lstStyle/>
                <a:p>
                  <a:endParaRPr lang="zh-TW" altLang="en-US"/>
                </a:p>
              </p:txBody>
            </p:sp>
            <p:sp>
              <p:nvSpPr>
                <p:cNvPr id="118" name="Line 114"/>
                <p:cNvSpPr>
                  <a:spLocks noChangeShapeType="1"/>
                </p:cNvSpPr>
                <p:nvPr/>
              </p:nvSpPr>
              <p:spPr bwMode="auto">
                <a:xfrm flipH="1">
                  <a:off x="4037" y="1072"/>
                  <a:ext cx="249" cy="37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ctr" anchorCtr="0" compatLnSpc="1">
                  <a:prstTxWarp prst="textNoShape">
                    <a:avLst/>
                  </a:prstTxWarp>
                </a:bodyPr>
                <a:lstStyle/>
                <a:p>
                  <a:endParaRPr lang="zh-TW" altLang="en-US"/>
                </a:p>
              </p:txBody>
            </p:sp>
            <p:sp>
              <p:nvSpPr>
                <p:cNvPr id="119" name="Line 113"/>
                <p:cNvSpPr>
                  <a:spLocks noChangeShapeType="1"/>
                </p:cNvSpPr>
                <p:nvPr/>
              </p:nvSpPr>
              <p:spPr bwMode="auto">
                <a:xfrm flipH="1">
                  <a:off x="3538" y="1445"/>
                  <a:ext cx="499"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ctr" anchorCtr="0" compatLnSpc="1">
                  <a:prstTxWarp prst="textNoShape">
                    <a:avLst/>
                  </a:prstTxWarp>
                </a:bodyPr>
                <a:lstStyle/>
                <a:p>
                  <a:endParaRPr lang="zh-TW" altLang="en-US"/>
                </a:p>
              </p:txBody>
            </p:sp>
            <p:sp>
              <p:nvSpPr>
                <p:cNvPr id="120" name="Line 112"/>
                <p:cNvSpPr>
                  <a:spLocks noChangeShapeType="1"/>
                </p:cNvSpPr>
                <p:nvPr/>
              </p:nvSpPr>
              <p:spPr bwMode="auto">
                <a:xfrm flipH="1" flipV="1">
                  <a:off x="3288" y="1072"/>
                  <a:ext cx="250" cy="37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ctr" anchorCtr="0" compatLnSpc="1">
                  <a:prstTxWarp prst="textNoShape">
                    <a:avLst/>
                  </a:prstTxWarp>
                </a:bodyPr>
                <a:lstStyle/>
                <a:p>
                  <a:endParaRPr lang="zh-TW" altLang="en-US"/>
                </a:p>
              </p:txBody>
            </p:sp>
            <p:sp>
              <p:nvSpPr>
                <p:cNvPr id="121" name="Line 111"/>
                <p:cNvSpPr>
                  <a:spLocks noChangeShapeType="1"/>
                </p:cNvSpPr>
                <p:nvPr/>
              </p:nvSpPr>
              <p:spPr bwMode="auto">
                <a:xfrm flipV="1">
                  <a:off x="3288" y="699"/>
                  <a:ext cx="249" cy="37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ctr" anchorCtr="0" compatLnSpc="1">
                  <a:prstTxWarp prst="textNoShape">
                    <a:avLst/>
                  </a:prstTxWarp>
                </a:bodyPr>
                <a:lstStyle/>
                <a:p>
                  <a:endParaRPr lang="zh-TW" altLang="en-US"/>
                </a:p>
              </p:txBody>
            </p:sp>
            <p:sp>
              <p:nvSpPr>
                <p:cNvPr id="122" name="Line 110"/>
                <p:cNvSpPr>
                  <a:spLocks noChangeShapeType="1"/>
                </p:cNvSpPr>
                <p:nvPr/>
              </p:nvSpPr>
              <p:spPr bwMode="auto">
                <a:xfrm>
                  <a:off x="3379" y="364"/>
                  <a:ext cx="817"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ctr" anchorCtr="0" compatLnSpc="1">
                  <a:prstTxWarp prst="textNoShape">
                    <a:avLst/>
                  </a:prstTxWarp>
                </a:bodyPr>
                <a:lstStyle/>
                <a:p>
                  <a:endParaRPr lang="zh-TW" altLang="en-US"/>
                </a:p>
              </p:txBody>
            </p:sp>
            <p:sp>
              <p:nvSpPr>
                <p:cNvPr id="123" name="Line 109"/>
                <p:cNvSpPr>
                  <a:spLocks noChangeShapeType="1"/>
                </p:cNvSpPr>
                <p:nvPr/>
              </p:nvSpPr>
              <p:spPr bwMode="auto">
                <a:xfrm>
                  <a:off x="4196" y="364"/>
                  <a:ext cx="408" cy="70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ctr" anchorCtr="0" compatLnSpc="1">
                  <a:prstTxWarp prst="textNoShape">
                    <a:avLst/>
                  </a:prstTxWarp>
                </a:bodyPr>
                <a:lstStyle/>
                <a:p>
                  <a:endParaRPr lang="zh-TW" altLang="en-US"/>
                </a:p>
              </p:txBody>
            </p:sp>
            <p:sp>
              <p:nvSpPr>
                <p:cNvPr id="124" name="Line 108"/>
                <p:cNvSpPr>
                  <a:spLocks noChangeShapeType="1"/>
                </p:cNvSpPr>
                <p:nvPr/>
              </p:nvSpPr>
              <p:spPr bwMode="auto">
                <a:xfrm flipH="1">
                  <a:off x="4196" y="1071"/>
                  <a:ext cx="408" cy="70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ctr" anchorCtr="0" compatLnSpc="1">
                  <a:prstTxWarp prst="textNoShape">
                    <a:avLst/>
                  </a:prstTxWarp>
                </a:bodyPr>
                <a:lstStyle/>
                <a:p>
                  <a:endParaRPr lang="zh-TW" altLang="en-US"/>
                </a:p>
              </p:txBody>
            </p:sp>
            <p:sp>
              <p:nvSpPr>
                <p:cNvPr id="125" name="Line 107"/>
                <p:cNvSpPr>
                  <a:spLocks noChangeShapeType="1"/>
                </p:cNvSpPr>
                <p:nvPr/>
              </p:nvSpPr>
              <p:spPr bwMode="auto">
                <a:xfrm flipH="1">
                  <a:off x="3379" y="1779"/>
                  <a:ext cx="817"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ctr" anchorCtr="0" compatLnSpc="1">
                  <a:prstTxWarp prst="textNoShape">
                    <a:avLst/>
                  </a:prstTxWarp>
                </a:bodyPr>
                <a:lstStyle/>
                <a:p>
                  <a:endParaRPr lang="zh-TW" altLang="en-US"/>
                </a:p>
              </p:txBody>
            </p:sp>
            <p:sp>
              <p:nvSpPr>
                <p:cNvPr id="126" name="Line 106"/>
                <p:cNvSpPr>
                  <a:spLocks noChangeShapeType="1"/>
                </p:cNvSpPr>
                <p:nvPr/>
              </p:nvSpPr>
              <p:spPr bwMode="auto">
                <a:xfrm flipH="1" flipV="1">
                  <a:off x="2971" y="1072"/>
                  <a:ext cx="408" cy="70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ctr" anchorCtr="0" compatLnSpc="1">
                  <a:prstTxWarp prst="textNoShape">
                    <a:avLst/>
                  </a:prstTxWarp>
                </a:bodyPr>
                <a:lstStyle/>
                <a:p>
                  <a:endParaRPr lang="zh-TW" altLang="en-US"/>
                </a:p>
              </p:txBody>
            </p:sp>
            <p:sp>
              <p:nvSpPr>
                <p:cNvPr id="127" name="Line 105"/>
                <p:cNvSpPr>
                  <a:spLocks noChangeShapeType="1"/>
                </p:cNvSpPr>
                <p:nvPr/>
              </p:nvSpPr>
              <p:spPr bwMode="auto">
                <a:xfrm flipV="1">
                  <a:off x="2971" y="364"/>
                  <a:ext cx="408" cy="70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ctr" anchorCtr="0" compatLnSpc="1">
                  <a:prstTxWarp prst="textNoShape">
                    <a:avLst/>
                  </a:prstTxWarp>
                </a:bodyPr>
                <a:lstStyle/>
                <a:p>
                  <a:endParaRPr lang="zh-TW" altLang="en-US"/>
                </a:p>
              </p:txBody>
            </p:sp>
            <p:sp>
              <p:nvSpPr>
                <p:cNvPr id="128" name="Line 104"/>
                <p:cNvSpPr>
                  <a:spLocks noChangeShapeType="1"/>
                </p:cNvSpPr>
                <p:nvPr/>
              </p:nvSpPr>
              <p:spPr bwMode="auto">
                <a:xfrm>
                  <a:off x="3379" y="364"/>
                  <a:ext cx="158" cy="33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ctr" anchorCtr="0" compatLnSpc="1">
                  <a:prstTxWarp prst="textNoShape">
                    <a:avLst/>
                  </a:prstTxWarp>
                </a:bodyPr>
                <a:lstStyle/>
                <a:p>
                  <a:endParaRPr lang="zh-TW" altLang="en-US"/>
                </a:p>
              </p:txBody>
            </p:sp>
            <p:sp>
              <p:nvSpPr>
                <p:cNvPr id="129" name="Line 103"/>
                <p:cNvSpPr>
                  <a:spLocks noChangeShapeType="1"/>
                </p:cNvSpPr>
                <p:nvPr/>
              </p:nvSpPr>
              <p:spPr bwMode="auto">
                <a:xfrm flipH="1">
                  <a:off x="4036" y="364"/>
                  <a:ext cx="160" cy="33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ctr" anchorCtr="0" compatLnSpc="1">
                  <a:prstTxWarp prst="textNoShape">
                    <a:avLst/>
                  </a:prstTxWarp>
                </a:bodyPr>
                <a:lstStyle/>
                <a:p>
                  <a:endParaRPr lang="zh-TW" altLang="en-US"/>
                </a:p>
              </p:txBody>
            </p:sp>
            <p:sp>
              <p:nvSpPr>
                <p:cNvPr id="130" name="Line 102"/>
                <p:cNvSpPr>
                  <a:spLocks noChangeShapeType="1"/>
                </p:cNvSpPr>
                <p:nvPr/>
              </p:nvSpPr>
              <p:spPr bwMode="auto">
                <a:xfrm flipH="1">
                  <a:off x="4286" y="1071"/>
                  <a:ext cx="318"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ctr" anchorCtr="0" compatLnSpc="1">
                  <a:prstTxWarp prst="textNoShape">
                    <a:avLst/>
                  </a:prstTxWarp>
                </a:bodyPr>
                <a:lstStyle/>
                <a:p>
                  <a:endParaRPr lang="zh-TW" altLang="en-US"/>
                </a:p>
              </p:txBody>
            </p:sp>
            <p:sp>
              <p:nvSpPr>
                <p:cNvPr id="131" name="Line 101"/>
                <p:cNvSpPr>
                  <a:spLocks noChangeShapeType="1"/>
                </p:cNvSpPr>
                <p:nvPr/>
              </p:nvSpPr>
              <p:spPr bwMode="auto">
                <a:xfrm flipH="1" flipV="1">
                  <a:off x="4037" y="1445"/>
                  <a:ext cx="159" cy="33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ctr" anchorCtr="0" compatLnSpc="1">
                  <a:prstTxWarp prst="textNoShape">
                    <a:avLst/>
                  </a:prstTxWarp>
                </a:bodyPr>
                <a:lstStyle/>
                <a:p>
                  <a:endParaRPr lang="zh-TW" altLang="en-US"/>
                </a:p>
              </p:txBody>
            </p:sp>
            <p:sp>
              <p:nvSpPr>
                <p:cNvPr id="132" name="Line 100"/>
                <p:cNvSpPr>
                  <a:spLocks noChangeShapeType="1"/>
                </p:cNvSpPr>
                <p:nvPr/>
              </p:nvSpPr>
              <p:spPr bwMode="auto">
                <a:xfrm flipV="1">
                  <a:off x="3379" y="1445"/>
                  <a:ext cx="159" cy="33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ctr" anchorCtr="0" compatLnSpc="1">
                  <a:prstTxWarp prst="textNoShape">
                    <a:avLst/>
                  </a:prstTxWarp>
                </a:bodyPr>
                <a:lstStyle/>
                <a:p>
                  <a:endParaRPr lang="zh-TW" altLang="en-US"/>
                </a:p>
              </p:txBody>
            </p:sp>
            <p:sp>
              <p:nvSpPr>
                <p:cNvPr id="133" name="Line 99"/>
                <p:cNvSpPr>
                  <a:spLocks noChangeShapeType="1"/>
                </p:cNvSpPr>
                <p:nvPr/>
              </p:nvSpPr>
              <p:spPr bwMode="auto">
                <a:xfrm>
                  <a:off x="2971" y="1072"/>
                  <a:ext cx="317"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ctr" anchorCtr="0" compatLnSpc="1">
                  <a:prstTxWarp prst="textNoShape">
                    <a:avLst/>
                  </a:prstTxWarp>
                </a:bodyPr>
                <a:lstStyle/>
                <a:p>
                  <a:endParaRPr lang="zh-TW" altLang="en-US"/>
                </a:p>
              </p:txBody>
            </p:sp>
          </p:grpSp>
          <p:grpSp>
            <p:nvGrpSpPr>
              <p:cNvPr id="8" name="Group 57"/>
              <p:cNvGrpSpPr>
                <a:grpSpLocks/>
              </p:cNvGrpSpPr>
              <p:nvPr/>
            </p:nvGrpSpPr>
            <p:grpSpPr bwMode="auto">
              <a:xfrm>
                <a:off x="1965888" y="3651212"/>
                <a:ext cx="2040722" cy="2041315"/>
                <a:chOff x="695" y="2516"/>
                <a:chExt cx="1557" cy="1557"/>
              </a:xfrm>
            </p:grpSpPr>
            <p:sp>
              <p:nvSpPr>
                <p:cNvPr id="64" name="Oval 97"/>
                <p:cNvSpPr>
                  <a:spLocks noChangeArrowheads="1"/>
                </p:cNvSpPr>
                <p:nvPr/>
              </p:nvSpPr>
              <p:spPr bwMode="auto">
                <a:xfrm>
                  <a:off x="1137" y="2516"/>
                  <a:ext cx="48" cy="48"/>
                </a:xfrm>
                <a:prstGeom prst="ellipse">
                  <a:avLst/>
                </a:prstGeom>
                <a:solidFill>
                  <a:srgbClr val="FF0000"/>
                </a:solidFill>
                <a:ln w="9525">
                  <a:solidFill>
                    <a:srgbClr val="000000"/>
                  </a:solidFill>
                  <a:round/>
                  <a:headEnd/>
                  <a:tailEnd/>
                </a:ln>
              </p:spPr>
              <p:txBody>
                <a:bodyPr vert="horz" wrap="square" lIns="91440" tIns="45720" rIns="91440" bIns="45720" numCol="1" anchor="ctr" anchorCtr="0" compatLnSpc="1">
                  <a:prstTxWarp prst="textNoShape">
                    <a:avLst/>
                  </a:prstTxWarp>
                </a:bodyPr>
                <a:lstStyle/>
                <a:p>
                  <a:endParaRPr lang="zh-TW" altLang="en-US"/>
                </a:p>
              </p:txBody>
            </p:sp>
            <p:sp>
              <p:nvSpPr>
                <p:cNvPr id="65" name="Oval 96"/>
                <p:cNvSpPr>
                  <a:spLocks noChangeArrowheads="1"/>
                </p:cNvSpPr>
                <p:nvPr/>
              </p:nvSpPr>
              <p:spPr bwMode="auto">
                <a:xfrm>
                  <a:off x="695" y="2958"/>
                  <a:ext cx="48" cy="48"/>
                </a:xfrm>
                <a:prstGeom prst="ellipse">
                  <a:avLst/>
                </a:prstGeom>
                <a:solidFill>
                  <a:srgbClr val="BBE0E3"/>
                </a:solidFill>
                <a:ln w="9525">
                  <a:solidFill>
                    <a:srgbClr val="000000"/>
                  </a:solidFill>
                  <a:round/>
                  <a:headEnd/>
                  <a:tailEnd/>
                </a:ln>
              </p:spPr>
              <p:txBody>
                <a:bodyPr vert="horz" wrap="square" lIns="91440" tIns="45720" rIns="91440" bIns="45720" numCol="1" anchor="ctr" anchorCtr="0" compatLnSpc="1">
                  <a:prstTxWarp prst="textNoShape">
                    <a:avLst/>
                  </a:prstTxWarp>
                </a:bodyPr>
                <a:lstStyle/>
                <a:p>
                  <a:endParaRPr lang="zh-TW" altLang="en-US"/>
                </a:p>
              </p:txBody>
            </p:sp>
            <p:sp>
              <p:nvSpPr>
                <p:cNvPr id="66" name="Oval 95"/>
                <p:cNvSpPr>
                  <a:spLocks noChangeArrowheads="1"/>
                </p:cNvSpPr>
                <p:nvPr/>
              </p:nvSpPr>
              <p:spPr bwMode="auto">
                <a:xfrm>
                  <a:off x="695" y="3583"/>
                  <a:ext cx="48" cy="48"/>
                </a:xfrm>
                <a:prstGeom prst="ellipse">
                  <a:avLst/>
                </a:prstGeom>
                <a:solidFill>
                  <a:srgbClr val="FF0000"/>
                </a:solidFill>
                <a:ln w="9525">
                  <a:solidFill>
                    <a:srgbClr val="000000"/>
                  </a:solidFill>
                  <a:round/>
                  <a:headEnd/>
                  <a:tailEnd/>
                </a:ln>
              </p:spPr>
              <p:txBody>
                <a:bodyPr vert="horz" wrap="square" lIns="91440" tIns="45720" rIns="91440" bIns="45720" numCol="1" anchor="ctr" anchorCtr="0" compatLnSpc="1">
                  <a:prstTxWarp prst="textNoShape">
                    <a:avLst/>
                  </a:prstTxWarp>
                </a:bodyPr>
                <a:lstStyle/>
                <a:p>
                  <a:endParaRPr lang="zh-TW" altLang="en-US"/>
                </a:p>
              </p:txBody>
            </p:sp>
            <p:sp>
              <p:nvSpPr>
                <p:cNvPr id="67" name="Oval 94"/>
                <p:cNvSpPr>
                  <a:spLocks noChangeArrowheads="1"/>
                </p:cNvSpPr>
                <p:nvPr/>
              </p:nvSpPr>
              <p:spPr bwMode="auto">
                <a:xfrm>
                  <a:off x="1137" y="4025"/>
                  <a:ext cx="48" cy="48"/>
                </a:xfrm>
                <a:prstGeom prst="ellipse">
                  <a:avLst/>
                </a:prstGeom>
                <a:solidFill>
                  <a:srgbClr val="BBE0E3"/>
                </a:solidFill>
                <a:ln w="9525">
                  <a:solidFill>
                    <a:srgbClr val="000000"/>
                  </a:solidFill>
                  <a:round/>
                  <a:headEnd/>
                  <a:tailEnd/>
                </a:ln>
              </p:spPr>
              <p:txBody>
                <a:bodyPr vert="horz" wrap="square" lIns="91440" tIns="45720" rIns="91440" bIns="45720" numCol="1" anchor="ctr" anchorCtr="0" compatLnSpc="1">
                  <a:prstTxWarp prst="textNoShape">
                    <a:avLst/>
                  </a:prstTxWarp>
                </a:bodyPr>
                <a:lstStyle/>
                <a:p>
                  <a:endParaRPr lang="zh-TW" altLang="en-US"/>
                </a:p>
              </p:txBody>
            </p:sp>
            <p:sp>
              <p:nvSpPr>
                <p:cNvPr id="68" name="Oval 93"/>
                <p:cNvSpPr>
                  <a:spLocks noChangeArrowheads="1"/>
                </p:cNvSpPr>
                <p:nvPr/>
              </p:nvSpPr>
              <p:spPr bwMode="auto">
                <a:xfrm>
                  <a:off x="1762" y="4025"/>
                  <a:ext cx="48" cy="48"/>
                </a:xfrm>
                <a:prstGeom prst="ellipse">
                  <a:avLst/>
                </a:prstGeom>
                <a:solidFill>
                  <a:srgbClr val="FF0000"/>
                </a:solidFill>
                <a:ln w="9525">
                  <a:solidFill>
                    <a:srgbClr val="000000"/>
                  </a:solidFill>
                  <a:round/>
                  <a:headEnd/>
                  <a:tailEnd/>
                </a:ln>
              </p:spPr>
              <p:txBody>
                <a:bodyPr vert="horz" wrap="square" lIns="91440" tIns="45720" rIns="91440" bIns="45720" numCol="1" anchor="ctr" anchorCtr="0" compatLnSpc="1">
                  <a:prstTxWarp prst="textNoShape">
                    <a:avLst/>
                  </a:prstTxWarp>
                </a:bodyPr>
                <a:lstStyle/>
                <a:p>
                  <a:endParaRPr lang="zh-TW" altLang="en-US"/>
                </a:p>
              </p:txBody>
            </p:sp>
            <p:sp>
              <p:nvSpPr>
                <p:cNvPr id="69" name="Oval 92"/>
                <p:cNvSpPr>
                  <a:spLocks noChangeArrowheads="1"/>
                </p:cNvSpPr>
                <p:nvPr/>
              </p:nvSpPr>
              <p:spPr bwMode="auto">
                <a:xfrm>
                  <a:off x="2204" y="3583"/>
                  <a:ext cx="48" cy="48"/>
                </a:xfrm>
                <a:prstGeom prst="ellipse">
                  <a:avLst/>
                </a:prstGeom>
                <a:solidFill>
                  <a:srgbClr val="BBE0E3"/>
                </a:solidFill>
                <a:ln w="9525">
                  <a:solidFill>
                    <a:srgbClr val="000000"/>
                  </a:solidFill>
                  <a:round/>
                  <a:headEnd/>
                  <a:tailEnd/>
                </a:ln>
              </p:spPr>
              <p:txBody>
                <a:bodyPr vert="horz" wrap="square" lIns="91440" tIns="45720" rIns="91440" bIns="45720" numCol="1" anchor="ctr" anchorCtr="0" compatLnSpc="1">
                  <a:prstTxWarp prst="textNoShape">
                    <a:avLst/>
                  </a:prstTxWarp>
                </a:bodyPr>
                <a:lstStyle/>
                <a:p>
                  <a:endParaRPr lang="zh-TW" altLang="en-US"/>
                </a:p>
              </p:txBody>
            </p:sp>
            <p:sp>
              <p:nvSpPr>
                <p:cNvPr id="70" name="Oval 91"/>
                <p:cNvSpPr>
                  <a:spLocks noChangeArrowheads="1"/>
                </p:cNvSpPr>
                <p:nvPr/>
              </p:nvSpPr>
              <p:spPr bwMode="auto">
                <a:xfrm>
                  <a:off x="2204" y="2958"/>
                  <a:ext cx="48" cy="48"/>
                </a:xfrm>
                <a:prstGeom prst="ellipse">
                  <a:avLst/>
                </a:prstGeom>
                <a:solidFill>
                  <a:srgbClr val="FF0000"/>
                </a:solidFill>
                <a:ln w="9525">
                  <a:solidFill>
                    <a:srgbClr val="000000"/>
                  </a:solidFill>
                  <a:round/>
                  <a:headEnd/>
                  <a:tailEnd/>
                </a:ln>
              </p:spPr>
              <p:txBody>
                <a:bodyPr vert="horz" wrap="square" lIns="91440" tIns="45720" rIns="91440" bIns="45720" numCol="1" anchor="ctr" anchorCtr="0" compatLnSpc="1">
                  <a:prstTxWarp prst="textNoShape">
                    <a:avLst/>
                  </a:prstTxWarp>
                </a:bodyPr>
                <a:lstStyle/>
                <a:p>
                  <a:endParaRPr lang="zh-TW" altLang="en-US"/>
                </a:p>
              </p:txBody>
            </p:sp>
            <p:sp>
              <p:nvSpPr>
                <p:cNvPr id="71" name="Oval 90"/>
                <p:cNvSpPr>
                  <a:spLocks noChangeArrowheads="1"/>
                </p:cNvSpPr>
                <p:nvPr/>
              </p:nvSpPr>
              <p:spPr bwMode="auto">
                <a:xfrm>
                  <a:off x="1762" y="2516"/>
                  <a:ext cx="48" cy="48"/>
                </a:xfrm>
                <a:prstGeom prst="ellipse">
                  <a:avLst/>
                </a:prstGeom>
                <a:solidFill>
                  <a:srgbClr val="BBE0E3"/>
                </a:solidFill>
                <a:ln w="9525">
                  <a:solidFill>
                    <a:srgbClr val="000000"/>
                  </a:solidFill>
                  <a:round/>
                  <a:headEnd/>
                  <a:tailEnd/>
                </a:ln>
              </p:spPr>
              <p:txBody>
                <a:bodyPr vert="horz" wrap="square" lIns="91440" tIns="45720" rIns="91440" bIns="45720" numCol="1" anchor="ctr" anchorCtr="0" compatLnSpc="1">
                  <a:prstTxWarp prst="textNoShape">
                    <a:avLst/>
                  </a:prstTxWarp>
                </a:bodyPr>
                <a:lstStyle/>
                <a:p>
                  <a:endParaRPr lang="zh-TW" altLang="en-US"/>
                </a:p>
              </p:txBody>
            </p:sp>
            <p:sp>
              <p:nvSpPr>
                <p:cNvPr id="72" name="Oval 89"/>
                <p:cNvSpPr>
                  <a:spLocks noChangeArrowheads="1"/>
                </p:cNvSpPr>
                <p:nvPr/>
              </p:nvSpPr>
              <p:spPr bwMode="auto">
                <a:xfrm>
                  <a:off x="1258" y="2873"/>
                  <a:ext cx="48" cy="48"/>
                </a:xfrm>
                <a:prstGeom prst="ellipse">
                  <a:avLst/>
                </a:prstGeom>
                <a:solidFill>
                  <a:srgbClr val="BBE0E3"/>
                </a:solidFill>
                <a:ln w="9525">
                  <a:solidFill>
                    <a:srgbClr val="000000"/>
                  </a:solidFill>
                  <a:round/>
                  <a:headEnd/>
                  <a:tailEnd/>
                </a:ln>
              </p:spPr>
              <p:txBody>
                <a:bodyPr vert="horz" wrap="square" lIns="91440" tIns="45720" rIns="91440" bIns="45720" numCol="1" anchor="ctr" anchorCtr="0" compatLnSpc="1">
                  <a:prstTxWarp prst="textNoShape">
                    <a:avLst/>
                  </a:prstTxWarp>
                </a:bodyPr>
                <a:lstStyle/>
                <a:p>
                  <a:endParaRPr lang="zh-TW" altLang="en-US"/>
                </a:p>
              </p:txBody>
            </p:sp>
            <p:sp>
              <p:nvSpPr>
                <p:cNvPr id="73" name="Oval 88"/>
                <p:cNvSpPr>
                  <a:spLocks noChangeArrowheads="1"/>
                </p:cNvSpPr>
                <p:nvPr/>
              </p:nvSpPr>
              <p:spPr bwMode="auto">
                <a:xfrm>
                  <a:off x="988" y="3106"/>
                  <a:ext cx="48" cy="48"/>
                </a:xfrm>
                <a:prstGeom prst="ellipse">
                  <a:avLst/>
                </a:prstGeom>
                <a:solidFill>
                  <a:srgbClr val="FF0000"/>
                </a:solidFill>
                <a:ln w="9525">
                  <a:solidFill>
                    <a:srgbClr val="000000"/>
                  </a:solidFill>
                  <a:round/>
                  <a:headEnd/>
                  <a:tailEnd/>
                </a:ln>
              </p:spPr>
              <p:txBody>
                <a:bodyPr vert="horz" wrap="square" lIns="91440" tIns="45720" rIns="91440" bIns="45720" numCol="1" anchor="ctr" anchorCtr="0" compatLnSpc="1">
                  <a:prstTxWarp prst="textNoShape">
                    <a:avLst/>
                  </a:prstTxWarp>
                </a:bodyPr>
                <a:lstStyle/>
                <a:p>
                  <a:endParaRPr lang="zh-TW" altLang="en-US"/>
                </a:p>
              </p:txBody>
            </p:sp>
            <p:sp>
              <p:nvSpPr>
                <p:cNvPr id="74" name="Oval 87"/>
                <p:cNvSpPr>
                  <a:spLocks noChangeArrowheads="1"/>
                </p:cNvSpPr>
                <p:nvPr/>
              </p:nvSpPr>
              <p:spPr bwMode="auto">
                <a:xfrm>
                  <a:off x="988" y="3436"/>
                  <a:ext cx="48" cy="48"/>
                </a:xfrm>
                <a:prstGeom prst="ellipse">
                  <a:avLst/>
                </a:prstGeom>
                <a:solidFill>
                  <a:srgbClr val="BBE0E3"/>
                </a:solidFill>
                <a:ln w="9525">
                  <a:solidFill>
                    <a:srgbClr val="000000"/>
                  </a:solidFill>
                  <a:round/>
                  <a:headEnd/>
                  <a:tailEnd/>
                </a:ln>
              </p:spPr>
              <p:txBody>
                <a:bodyPr vert="horz" wrap="square" lIns="91440" tIns="45720" rIns="91440" bIns="45720" numCol="1" anchor="ctr" anchorCtr="0" compatLnSpc="1">
                  <a:prstTxWarp prst="textNoShape">
                    <a:avLst/>
                  </a:prstTxWarp>
                </a:bodyPr>
                <a:lstStyle/>
                <a:p>
                  <a:endParaRPr lang="zh-TW" altLang="en-US"/>
                </a:p>
              </p:txBody>
            </p:sp>
            <p:sp>
              <p:nvSpPr>
                <p:cNvPr id="75" name="Oval 86"/>
                <p:cNvSpPr>
                  <a:spLocks noChangeArrowheads="1"/>
                </p:cNvSpPr>
                <p:nvPr/>
              </p:nvSpPr>
              <p:spPr bwMode="auto">
                <a:xfrm>
                  <a:off x="1258" y="3669"/>
                  <a:ext cx="48" cy="48"/>
                </a:xfrm>
                <a:prstGeom prst="ellipse">
                  <a:avLst/>
                </a:prstGeom>
                <a:solidFill>
                  <a:srgbClr val="FF0000"/>
                </a:solidFill>
                <a:ln w="9525">
                  <a:solidFill>
                    <a:srgbClr val="000000"/>
                  </a:solidFill>
                  <a:round/>
                  <a:headEnd/>
                  <a:tailEnd/>
                </a:ln>
              </p:spPr>
              <p:txBody>
                <a:bodyPr vert="horz" wrap="square" lIns="91440" tIns="45720" rIns="91440" bIns="45720" numCol="1" anchor="ctr" anchorCtr="0" compatLnSpc="1">
                  <a:prstTxWarp prst="textNoShape">
                    <a:avLst/>
                  </a:prstTxWarp>
                </a:bodyPr>
                <a:lstStyle/>
                <a:p>
                  <a:endParaRPr lang="zh-TW" altLang="en-US"/>
                </a:p>
              </p:txBody>
            </p:sp>
            <p:sp>
              <p:nvSpPr>
                <p:cNvPr id="76" name="Oval 85"/>
                <p:cNvSpPr>
                  <a:spLocks noChangeArrowheads="1"/>
                </p:cNvSpPr>
                <p:nvPr/>
              </p:nvSpPr>
              <p:spPr bwMode="auto">
                <a:xfrm>
                  <a:off x="1640" y="3669"/>
                  <a:ext cx="48" cy="48"/>
                </a:xfrm>
                <a:prstGeom prst="ellipse">
                  <a:avLst/>
                </a:prstGeom>
                <a:solidFill>
                  <a:srgbClr val="BBE0E3"/>
                </a:solidFill>
                <a:ln w="9525">
                  <a:solidFill>
                    <a:srgbClr val="000000"/>
                  </a:solidFill>
                  <a:round/>
                  <a:headEnd/>
                  <a:tailEnd/>
                </a:ln>
              </p:spPr>
              <p:txBody>
                <a:bodyPr vert="horz" wrap="square" lIns="91440" tIns="45720" rIns="91440" bIns="45720" numCol="1" anchor="ctr" anchorCtr="0" compatLnSpc="1">
                  <a:prstTxWarp prst="textNoShape">
                    <a:avLst/>
                  </a:prstTxWarp>
                </a:bodyPr>
                <a:lstStyle/>
                <a:p>
                  <a:endParaRPr lang="zh-TW" altLang="en-US"/>
                </a:p>
              </p:txBody>
            </p:sp>
            <p:sp>
              <p:nvSpPr>
                <p:cNvPr id="77" name="Oval 84"/>
                <p:cNvSpPr>
                  <a:spLocks noChangeArrowheads="1"/>
                </p:cNvSpPr>
                <p:nvPr/>
              </p:nvSpPr>
              <p:spPr bwMode="auto">
                <a:xfrm>
                  <a:off x="1910" y="3436"/>
                  <a:ext cx="48" cy="48"/>
                </a:xfrm>
                <a:prstGeom prst="ellipse">
                  <a:avLst/>
                </a:prstGeom>
                <a:solidFill>
                  <a:srgbClr val="FF0000"/>
                </a:solidFill>
                <a:ln w="9525">
                  <a:solidFill>
                    <a:srgbClr val="000000"/>
                  </a:solidFill>
                  <a:round/>
                  <a:headEnd/>
                  <a:tailEnd/>
                </a:ln>
              </p:spPr>
              <p:txBody>
                <a:bodyPr vert="horz" wrap="square" lIns="91440" tIns="45720" rIns="91440" bIns="45720" numCol="1" anchor="ctr" anchorCtr="0" compatLnSpc="1">
                  <a:prstTxWarp prst="textNoShape">
                    <a:avLst/>
                  </a:prstTxWarp>
                </a:bodyPr>
                <a:lstStyle/>
                <a:p>
                  <a:endParaRPr lang="zh-TW" altLang="en-US"/>
                </a:p>
              </p:txBody>
            </p:sp>
            <p:sp>
              <p:nvSpPr>
                <p:cNvPr id="78" name="Oval 83"/>
                <p:cNvSpPr>
                  <a:spLocks noChangeArrowheads="1"/>
                </p:cNvSpPr>
                <p:nvPr/>
              </p:nvSpPr>
              <p:spPr bwMode="auto">
                <a:xfrm>
                  <a:off x="1910" y="3106"/>
                  <a:ext cx="48" cy="48"/>
                </a:xfrm>
                <a:prstGeom prst="ellipse">
                  <a:avLst/>
                </a:prstGeom>
                <a:solidFill>
                  <a:srgbClr val="BBE0E3"/>
                </a:solidFill>
                <a:ln w="9525">
                  <a:solidFill>
                    <a:srgbClr val="000000"/>
                  </a:solidFill>
                  <a:round/>
                  <a:headEnd/>
                  <a:tailEnd/>
                </a:ln>
              </p:spPr>
              <p:txBody>
                <a:bodyPr vert="horz" wrap="square" lIns="91440" tIns="45720" rIns="91440" bIns="45720" numCol="1" anchor="ctr" anchorCtr="0" compatLnSpc="1">
                  <a:prstTxWarp prst="textNoShape">
                    <a:avLst/>
                  </a:prstTxWarp>
                </a:bodyPr>
                <a:lstStyle/>
                <a:p>
                  <a:endParaRPr lang="zh-TW" altLang="en-US"/>
                </a:p>
              </p:txBody>
            </p:sp>
            <p:sp>
              <p:nvSpPr>
                <p:cNvPr id="79" name="Oval 82"/>
                <p:cNvSpPr>
                  <a:spLocks noChangeArrowheads="1"/>
                </p:cNvSpPr>
                <p:nvPr/>
              </p:nvSpPr>
              <p:spPr bwMode="auto">
                <a:xfrm>
                  <a:off x="1640" y="2873"/>
                  <a:ext cx="48" cy="48"/>
                </a:xfrm>
                <a:prstGeom prst="ellipse">
                  <a:avLst/>
                </a:prstGeom>
                <a:solidFill>
                  <a:srgbClr val="FF0000"/>
                </a:solidFill>
                <a:ln w="9525">
                  <a:solidFill>
                    <a:srgbClr val="000000"/>
                  </a:solidFill>
                  <a:round/>
                  <a:headEnd/>
                  <a:tailEnd/>
                </a:ln>
              </p:spPr>
              <p:txBody>
                <a:bodyPr vert="horz" wrap="square" lIns="91440" tIns="45720" rIns="91440" bIns="45720" numCol="1" anchor="ctr" anchorCtr="0" compatLnSpc="1">
                  <a:prstTxWarp prst="textNoShape">
                    <a:avLst/>
                  </a:prstTxWarp>
                </a:bodyPr>
                <a:lstStyle/>
                <a:p>
                  <a:endParaRPr lang="zh-TW" altLang="en-US"/>
                </a:p>
              </p:txBody>
            </p:sp>
            <p:sp>
              <p:nvSpPr>
                <p:cNvPr id="80" name="Line 81"/>
                <p:cNvSpPr>
                  <a:spLocks noChangeShapeType="1"/>
                </p:cNvSpPr>
                <p:nvPr/>
              </p:nvSpPr>
              <p:spPr bwMode="auto">
                <a:xfrm>
                  <a:off x="1161" y="2540"/>
                  <a:ext cx="62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ctr" anchorCtr="0" compatLnSpc="1">
                  <a:prstTxWarp prst="textNoShape">
                    <a:avLst/>
                  </a:prstTxWarp>
                </a:bodyPr>
                <a:lstStyle/>
                <a:p>
                  <a:endParaRPr lang="zh-TW" altLang="en-US"/>
                </a:p>
              </p:txBody>
            </p:sp>
            <p:sp>
              <p:nvSpPr>
                <p:cNvPr id="81" name="Line 80"/>
                <p:cNvSpPr>
                  <a:spLocks noChangeShapeType="1"/>
                </p:cNvSpPr>
                <p:nvPr/>
              </p:nvSpPr>
              <p:spPr bwMode="auto">
                <a:xfrm>
                  <a:off x="1786" y="2540"/>
                  <a:ext cx="442" cy="44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ctr" anchorCtr="0" compatLnSpc="1">
                  <a:prstTxWarp prst="textNoShape">
                    <a:avLst/>
                  </a:prstTxWarp>
                </a:bodyPr>
                <a:lstStyle/>
                <a:p>
                  <a:endParaRPr lang="zh-TW" altLang="en-US"/>
                </a:p>
              </p:txBody>
            </p:sp>
            <p:sp>
              <p:nvSpPr>
                <p:cNvPr id="82" name="Line 79"/>
                <p:cNvSpPr>
                  <a:spLocks noChangeShapeType="1"/>
                </p:cNvSpPr>
                <p:nvPr/>
              </p:nvSpPr>
              <p:spPr bwMode="auto">
                <a:xfrm>
                  <a:off x="2228" y="2982"/>
                  <a:ext cx="0" cy="6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ctr" anchorCtr="0" compatLnSpc="1">
                  <a:prstTxWarp prst="textNoShape">
                    <a:avLst/>
                  </a:prstTxWarp>
                </a:bodyPr>
                <a:lstStyle/>
                <a:p>
                  <a:endParaRPr lang="zh-TW" altLang="en-US"/>
                </a:p>
              </p:txBody>
            </p:sp>
            <p:sp>
              <p:nvSpPr>
                <p:cNvPr id="83" name="Line 78"/>
                <p:cNvSpPr>
                  <a:spLocks noChangeShapeType="1"/>
                </p:cNvSpPr>
                <p:nvPr/>
              </p:nvSpPr>
              <p:spPr bwMode="auto">
                <a:xfrm flipH="1">
                  <a:off x="1786" y="3607"/>
                  <a:ext cx="442" cy="44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ctr" anchorCtr="0" compatLnSpc="1">
                  <a:prstTxWarp prst="textNoShape">
                    <a:avLst/>
                  </a:prstTxWarp>
                </a:bodyPr>
                <a:lstStyle/>
                <a:p>
                  <a:endParaRPr lang="zh-TW" altLang="en-US"/>
                </a:p>
              </p:txBody>
            </p:sp>
            <p:sp>
              <p:nvSpPr>
                <p:cNvPr id="84" name="Line 77"/>
                <p:cNvSpPr>
                  <a:spLocks noChangeShapeType="1"/>
                </p:cNvSpPr>
                <p:nvPr/>
              </p:nvSpPr>
              <p:spPr bwMode="auto">
                <a:xfrm flipH="1">
                  <a:off x="1161" y="4049"/>
                  <a:ext cx="62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ctr" anchorCtr="0" compatLnSpc="1">
                  <a:prstTxWarp prst="textNoShape">
                    <a:avLst/>
                  </a:prstTxWarp>
                </a:bodyPr>
                <a:lstStyle/>
                <a:p>
                  <a:endParaRPr lang="zh-TW" altLang="en-US"/>
                </a:p>
              </p:txBody>
            </p:sp>
            <p:sp>
              <p:nvSpPr>
                <p:cNvPr id="85" name="Line 76"/>
                <p:cNvSpPr>
                  <a:spLocks noChangeShapeType="1"/>
                </p:cNvSpPr>
                <p:nvPr/>
              </p:nvSpPr>
              <p:spPr bwMode="auto">
                <a:xfrm flipH="1" flipV="1">
                  <a:off x="719" y="3607"/>
                  <a:ext cx="442" cy="44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ctr" anchorCtr="0" compatLnSpc="1">
                  <a:prstTxWarp prst="textNoShape">
                    <a:avLst/>
                  </a:prstTxWarp>
                </a:bodyPr>
                <a:lstStyle/>
                <a:p>
                  <a:endParaRPr lang="zh-TW" altLang="en-US"/>
                </a:p>
              </p:txBody>
            </p:sp>
            <p:sp>
              <p:nvSpPr>
                <p:cNvPr id="86" name="Line 75"/>
                <p:cNvSpPr>
                  <a:spLocks noChangeShapeType="1"/>
                </p:cNvSpPr>
                <p:nvPr/>
              </p:nvSpPr>
              <p:spPr bwMode="auto">
                <a:xfrm flipV="1">
                  <a:off x="719" y="2982"/>
                  <a:ext cx="0" cy="6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ctr" anchorCtr="0" compatLnSpc="1">
                  <a:prstTxWarp prst="textNoShape">
                    <a:avLst/>
                  </a:prstTxWarp>
                </a:bodyPr>
                <a:lstStyle/>
                <a:p>
                  <a:endParaRPr lang="zh-TW" altLang="en-US"/>
                </a:p>
              </p:txBody>
            </p:sp>
            <p:sp>
              <p:nvSpPr>
                <p:cNvPr id="87" name="Line 74"/>
                <p:cNvSpPr>
                  <a:spLocks noChangeShapeType="1"/>
                </p:cNvSpPr>
                <p:nvPr/>
              </p:nvSpPr>
              <p:spPr bwMode="auto">
                <a:xfrm flipV="1">
                  <a:off x="719" y="2540"/>
                  <a:ext cx="442" cy="44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ctr" anchorCtr="0" compatLnSpc="1">
                  <a:prstTxWarp prst="textNoShape">
                    <a:avLst/>
                  </a:prstTxWarp>
                </a:bodyPr>
                <a:lstStyle/>
                <a:p>
                  <a:endParaRPr lang="zh-TW" altLang="en-US"/>
                </a:p>
              </p:txBody>
            </p:sp>
            <p:sp>
              <p:nvSpPr>
                <p:cNvPr id="88" name="Line 73"/>
                <p:cNvSpPr>
                  <a:spLocks noChangeShapeType="1"/>
                </p:cNvSpPr>
                <p:nvPr/>
              </p:nvSpPr>
              <p:spPr bwMode="auto">
                <a:xfrm>
                  <a:off x="1282" y="2897"/>
                  <a:ext cx="382"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ctr" anchorCtr="0" compatLnSpc="1">
                  <a:prstTxWarp prst="textNoShape">
                    <a:avLst/>
                  </a:prstTxWarp>
                </a:bodyPr>
                <a:lstStyle/>
                <a:p>
                  <a:endParaRPr lang="zh-TW" altLang="en-US"/>
                </a:p>
              </p:txBody>
            </p:sp>
            <p:sp>
              <p:nvSpPr>
                <p:cNvPr id="89" name="Line 72"/>
                <p:cNvSpPr>
                  <a:spLocks noChangeShapeType="1"/>
                </p:cNvSpPr>
                <p:nvPr/>
              </p:nvSpPr>
              <p:spPr bwMode="auto">
                <a:xfrm>
                  <a:off x="1664" y="2897"/>
                  <a:ext cx="270" cy="23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ctr" anchorCtr="0" compatLnSpc="1">
                  <a:prstTxWarp prst="textNoShape">
                    <a:avLst/>
                  </a:prstTxWarp>
                </a:bodyPr>
                <a:lstStyle/>
                <a:p>
                  <a:endParaRPr lang="zh-TW" altLang="en-US"/>
                </a:p>
              </p:txBody>
            </p:sp>
            <p:sp>
              <p:nvSpPr>
                <p:cNvPr id="90" name="Line 71"/>
                <p:cNvSpPr>
                  <a:spLocks noChangeShapeType="1"/>
                </p:cNvSpPr>
                <p:nvPr/>
              </p:nvSpPr>
              <p:spPr bwMode="auto">
                <a:xfrm>
                  <a:off x="1934" y="3130"/>
                  <a:ext cx="0" cy="33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ctr" anchorCtr="0" compatLnSpc="1">
                  <a:prstTxWarp prst="textNoShape">
                    <a:avLst/>
                  </a:prstTxWarp>
                </a:bodyPr>
                <a:lstStyle/>
                <a:p>
                  <a:endParaRPr lang="zh-TW" altLang="en-US"/>
                </a:p>
              </p:txBody>
            </p:sp>
            <p:sp>
              <p:nvSpPr>
                <p:cNvPr id="91" name="Line 70"/>
                <p:cNvSpPr>
                  <a:spLocks noChangeShapeType="1"/>
                </p:cNvSpPr>
                <p:nvPr/>
              </p:nvSpPr>
              <p:spPr bwMode="auto">
                <a:xfrm flipH="1">
                  <a:off x="1664" y="3460"/>
                  <a:ext cx="270" cy="23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ctr" anchorCtr="0" compatLnSpc="1">
                  <a:prstTxWarp prst="textNoShape">
                    <a:avLst/>
                  </a:prstTxWarp>
                </a:bodyPr>
                <a:lstStyle/>
                <a:p>
                  <a:endParaRPr lang="zh-TW" altLang="en-US"/>
                </a:p>
              </p:txBody>
            </p:sp>
            <p:sp>
              <p:nvSpPr>
                <p:cNvPr id="92" name="Line 69"/>
                <p:cNvSpPr>
                  <a:spLocks noChangeShapeType="1"/>
                </p:cNvSpPr>
                <p:nvPr/>
              </p:nvSpPr>
              <p:spPr bwMode="auto">
                <a:xfrm flipH="1">
                  <a:off x="1282" y="3693"/>
                  <a:ext cx="382"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ctr" anchorCtr="0" compatLnSpc="1">
                  <a:prstTxWarp prst="textNoShape">
                    <a:avLst/>
                  </a:prstTxWarp>
                </a:bodyPr>
                <a:lstStyle/>
                <a:p>
                  <a:endParaRPr lang="zh-TW" altLang="en-US"/>
                </a:p>
              </p:txBody>
            </p:sp>
            <p:sp>
              <p:nvSpPr>
                <p:cNvPr id="93" name="Line 68"/>
                <p:cNvSpPr>
                  <a:spLocks noChangeShapeType="1"/>
                </p:cNvSpPr>
                <p:nvPr/>
              </p:nvSpPr>
              <p:spPr bwMode="auto">
                <a:xfrm flipH="1" flipV="1">
                  <a:off x="1012" y="3460"/>
                  <a:ext cx="270" cy="23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ctr" anchorCtr="0" compatLnSpc="1">
                  <a:prstTxWarp prst="textNoShape">
                    <a:avLst/>
                  </a:prstTxWarp>
                </a:bodyPr>
                <a:lstStyle/>
                <a:p>
                  <a:endParaRPr lang="zh-TW" altLang="en-US"/>
                </a:p>
              </p:txBody>
            </p:sp>
            <p:sp>
              <p:nvSpPr>
                <p:cNvPr id="94" name="Line 67"/>
                <p:cNvSpPr>
                  <a:spLocks noChangeShapeType="1"/>
                </p:cNvSpPr>
                <p:nvPr/>
              </p:nvSpPr>
              <p:spPr bwMode="auto">
                <a:xfrm flipV="1">
                  <a:off x="1012" y="3130"/>
                  <a:ext cx="0" cy="33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ctr" anchorCtr="0" compatLnSpc="1">
                  <a:prstTxWarp prst="textNoShape">
                    <a:avLst/>
                  </a:prstTxWarp>
                </a:bodyPr>
                <a:lstStyle/>
                <a:p>
                  <a:endParaRPr lang="zh-TW" altLang="en-US"/>
                </a:p>
              </p:txBody>
            </p:sp>
            <p:sp>
              <p:nvSpPr>
                <p:cNvPr id="95" name="Line 66"/>
                <p:cNvSpPr>
                  <a:spLocks noChangeShapeType="1"/>
                </p:cNvSpPr>
                <p:nvPr/>
              </p:nvSpPr>
              <p:spPr bwMode="auto">
                <a:xfrm flipV="1">
                  <a:off x="1012" y="2897"/>
                  <a:ext cx="270" cy="23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ctr" anchorCtr="0" compatLnSpc="1">
                  <a:prstTxWarp prst="textNoShape">
                    <a:avLst/>
                  </a:prstTxWarp>
                </a:bodyPr>
                <a:lstStyle/>
                <a:p>
                  <a:endParaRPr lang="zh-TW" altLang="en-US"/>
                </a:p>
              </p:txBody>
            </p:sp>
            <p:sp>
              <p:nvSpPr>
                <p:cNvPr id="96" name="Line 65"/>
                <p:cNvSpPr>
                  <a:spLocks noChangeShapeType="1"/>
                </p:cNvSpPr>
                <p:nvPr/>
              </p:nvSpPr>
              <p:spPr bwMode="auto">
                <a:xfrm>
                  <a:off x="1161" y="2540"/>
                  <a:ext cx="121" cy="35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ctr" anchorCtr="0" compatLnSpc="1">
                  <a:prstTxWarp prst="textNoShape">
                    <a:avLst/>
                  </a:prstTxWarp>
                </a:bodyPr>
                <a:lstStyle/>
                <a:p>
                  <a:endParaRPr lang="zh-TW" altLang="en-US"/>
                </a:p>
              </p:txBody>
            </p:sp>
            <p:sp>
              <p:nvSpPr>
                <p:cNvPr id="97" name="Line 64"/>
                <p:cNvSpPr>
                  <a:spLocks noChangeShapeType="1"/>
                </p:cNvSpPr>
                <p:nvPr/>
              </p:nvSpPr>
              <p:spPr bwMode="auto">
                <a:xfrm flipH="1">
                  <a:off x="1664" y="2540"/>
                  <a:ext cx="122" cy="35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ctr" anchorCtr="0" compatLnSpc="1">
                  <a:prstTxWarp prst="textNoShape">
                    <a:avLst/>
                  </a:prstTxWarp>
                </a:bodyPr>
                <a:lstStyle/>
                <a:p>
                  <a:endParaRPr lang="zh-TW" altLang="en-US"/>
                </a:p>
              </p:txBody>
            </p:sp>
            <p:sp>
              <p:nvSpPr>
                <p:cNvPr id="98" name="Line 63"/>
                <p:cNvSpPr>
                  <a:spLocks noChangeShapeType="1"/>
                </p:cNvSpPr>
                <p:nvPr/>
              </p:nvSpPr>
              <p:spPr bwMode="auto">
                <a:xfrm flipH="1">
                  <a:off x="1934" y="2982"/>
                  <a:ext cx="294" cy="14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ctr" anchorCtr="0" compatLnSpc="1">
                  <a:prstTxWarp prst="textNoShape">
                    <a:avLst/>
                  </a:prstTxWarp>
                </a:bodyPr>
                <a:lstStyle/>
                <a:p>
                  <a:endParaRPr lang="zh-TW" altLang="en-US"/>
                </a:p>
              </p:txBody>
            </p:sp>
            <p:sp>
              <p:nvSpPr>
                <p:cNvPr id="99" name="Line 62"/>
                <p:cNvSpPr>
                  <a:spLocks noChangeShapeType="1"/>
                </p:cNvSpPr>
                <p:nvPr/>
              </p:nvSpPr>
              <p:spPr bwMode="auto">
                <a:xfrm flipH="1" flipV="1">
                  <a:off x="1934" y="3460"/>
                  <a:ext cx="294" cy="14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ctr" anchorCtr="0" compatLnSpc="1">
                  <a:prstTxWarp prst="textNoShape">
                    <a:avLst/>
                  </a:prstTxWarp>
                </a:bodyPr>
                <a:lstStyle/>
                <a:p>
                  <a:endParaRPr lang="zh-TW" altLang="en-US"/>
                </a:p>
              </p:txBody>
            </p:sp>
            <p:sp>
              <p:nvSpPr>
                <p:cNvPr id="100" name="Line 61"/>
                <p:cNvSpPr>
                  <a:spLocks noChangeShapeType="1"/>
                </p:cNvSpPr>
                <p:nvPr/>
              </p:nvSpPr>
              <p:spPr bwMode="auto">
                <a:xfrm flipH="1" flipV="1">
                  <a:off x="1664" y="3693"/>
                  <a:ext cx="122" cy="35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ctr" anchorCtr="0" compatLnSpc="1">
                  <a:prstTxWarp prst="textNoShape">
                    <a:avLst/>
                  </a:prstTxWarp>
                </a:bodyPr>
                <a:lstStyle/>
                <a:p>
                  <a:endParaRPr lang="zh-TW" altLang="en-US"/>
                </a:p>
              </p:txBody>
            </p:sp>
            <p:sp>
              <p:nvSpPr>
                <p:cNvPr id="101" name="Line 60"/>
                <p:cNvSpPr>
                  <a:spLocks noChangeShapeType="1"/>
                </p:cNvSpPr>
                <p:nvPr/>
              </p:nvSpPr>
              <p:spPr bwMode="auto">
                <a:xfrm flipV="1">
                  <a:off x="1161" y="3693"/>
                  <a:ext cx="121" cy="35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ctr" anchorCtr="0" compatLnSpc="1">
                  <a:prstTxWarp prst="textNoShape">
                    <a:avLst/>
                  </a:prstTxWarp>
                </a:bodyPr>
                <a:lstStyle/>
                <a:p>
                  <a:endParaRPr lang="zh-TW" altLang="en-US"/>
                </a:p>
              </p:txBody>
            </p:sp>
            <p:sp>
              <p:nvSpPr>
                <p:cNvPr id="102" name="Line 59"/>
                <p:cNvSpPr>
                  <a:spLocks noChangeShapeType="1"/>
                </p:cNvSpPr>
                <p:nvPr/>
              </p:nvSpPr>
              <p:spPr bwMode="auto">
                <a:xfrm flipV="1">
                  <a:off x="719" y="3460"/>
                  <a:ext cx="293" cy="14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ctr" anchorCtr="0" compatLnSpc="1">
                  <a:prstTxWarp prst="textNoShape">
                    <a:avLst/>
                  </a:prstTxWarp>
                </a:bodyPr>
                <a:lstStyle/>
                <a:p>
                  <a:endParaRPr lang="zh-TW" altLang="en-US"/>
                </a:p>
              </p:txBody>
            </p:sp>
            <p:sp>
              <p:nvSpPr>
                <p:cNvPr id="103" name="Line 58"/>
                <p:cNvSpPr>
                  <a:spLocks noChangeShapeType="1"/>
                </p:cNvSpPr>
                <p:nvPr/>
              </p:nvSpPr>
              <p:spPr bwMode="auto">
                <a:xfrm>
                  <a:off x="719" y="2982"/>
                  <a:ext cx="293" cy="14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ctr" anchorCtr="0" compatLnSpc="1">
                  <a:prstTxWarp prst="textNoShape">
                    <a:avLst/>
                  </a:prstTxWarp>
                </a:bodyPr>
                <a:lstStyle/>
                <a:p>
                  <a:endParaRPr lang="zh-TW" altLang="en-US"/>
                </a:p>
              </p:txBody>
            </p:sp>
          </p:grpSp>
          <p:grpSp>
            <p:nvGrpSpPr>
              <p:cNvPr id="9" name="Group 6"/>
              <p:cNvGrpSpPr>
                <a:grpSpLocks/>
              </p:cNvGrpSpPr>
              <p:nvPr/>
            </p:nvGrpSpPr>
            <p:grpSpPr bwMode="auto">
              <a:xfrm>
                <a:off x="5036017" y="3622893"/>
                <a:ext cx="2203546" cy="2098543"/>
                <a:chOff x="3037" y="2448"/>
                <a:chExt cx="1681" cy="1601"/>
              </a:xfrm>
            </p:grpSpPr>
            <p:sp>
              <p:nvSpPr>
                <p:cNvPr id="14" name="Oval 56"/>
                <p:cNvSpPr>
                  <a:spLocks noChangeArrowheads="1"/>
                </p:cNvSpPr>
                <p:nvPr/>
              </p:nvSpPr>
              <p:spPr bwMode="auto">
                <a:xfrm>
                  <a:off x="3601" y="2448"/>
                  <a:ext cx="48" cy="48"/>
                </a:xfrm>
                <a:prstGeom prst="ellipse">
                  <a:avLst/>
                </a:prstGeom>
                <a:solidFill>
                  <a:srgbClr val="FF0000"/>
                </a:solidFill>
                <a:ln w="9525">
                  <a:solidFill>
                    <a:srgbClr val="000000"/>
                  </a:solidFill>
                  <a:round/>
                  <a:headEnd/>
                  <a:tailEnd/>
                </a:ln>
              </p:spPr>
              <p:txBody>
                <a:bodyPr vert="horz" wrap="square" lIns="91440" tIns="45720" rIns="91440" bIns="45720" numCol="1" anchor="ctr" anchorCtr="0" compatLnSpc="1">
                  <a:prstTxWarp prst="textNoShape">
                    <a:avLst/>
                  </a:prstTxWarp>
                </a:bodyPr>
                <a:lstStyle/>
                <a:p>
                  <a:endParaRPr lang="zh-TW" altLang="en-US"/>
                </a:p>
              </p:txBody>
            </p:sp>
            <p:sp>
              <p:nvSpPr>
                <p:cNvPr id="15" name="Oval 55"/>
                <p:cNvSpPr>
                  <a:spLocks noChangeArrowheads="1"/>
                </p:cNvSpPr>
                <p:nvPr/>
              </p:nvSpPr>
              <p:spPr bwMode="auto">
                <a:xfrm>
                  <a:off x="3193" y="2745"/>
                  <a:ext cx="48" cy="48"/>
                </a:xfrm>
                <a:prstGeom prst="ellipse">
                  <a:avLst/>
                </a:prstGeom>
                <a:solidFill>
                  <a:srgbClr val="BBE0E3"/>
                </a:solidFill>
                <a:ln w="9525">
                  <a:solidFill>
                    <a:srgbClr val="000000"/>
                  </a:solidFill>
                  <a:round/>
                  <a:headEnd/>
                  <a:tailEnd/>
                </a:ln>
              </p:spPr>
              <p:txBody>
                <a:bodyPr vert="horz" wrap="square" lIns="91440" tIns="45720" rIns="91440" bIns="45720" numCol="1" anchor="ctr" anchorCtr="0" compatLnSpc="1">
                  <a:prstTxWarp prst="textNoShape">
                    <a:avLst/>
                  </a:prstTxWarp>
                </a:bodyPr>
                <a:lstStyle/>
                <a:p>
                  <a:endParaRPr lang="zh-TW" altLang="en-US"/>
                </a:p>
              </p:txBody>
            </p:sp>
            <p:sp>
              <p:nvSpPr>
                <p:cNvPr id="16" name="Oval 54"/>
                <p:cNvSpPr>
                  <a:spLocks noChangeArrowheads="1"/>
                </p:cNvSpPr>
                <p:nvPr/>
              </p:nvSpPr>
              <p:spPr bwMode="auto">
                <a:xfrm>
                  <a:off x="3037" y="3225"/>
                  <a:ext cx="48" cy="48"/>
                </a:xfrm>
                <a:prstGeom prst="ellipse">
                  <a:avLst/>
                </a:prstGeom>
                <a:solidFill>
                  <a:srgbClr val="FF0000"/>
                </a:solidFill>
                <a:ln w="9525">
                  <a:solidFill>
                    <a:srgbClr val="000000"/>
                  </a:solidFill>
                  <a:round/>
                  <a:headEnd/>
                  <a:tailEnd/>
                </a:ln>
              </p:spPr>
              <p:txBody>
                <a:bodyPr vert="horz" wrap="square" lIns="91440" tIns="45720" rIns="91440" bIns="45720" numCol="1" anchor="ctr" anchorCtr="0" compatLnSpc="1">
                  <a:prstTxWarp prst="textNoShape">
                    <a:avLst/>
                  </a:prstTxWarp>
                </a:bodyPr>
                <a:lstStyle/>
                <a:p>
                  <a:endParaRPr lang="zh-TW" altLang="en-US"/>
                </a:p>
              </p:txBody>
            </p:sp>
            <p:sp>
              <p:nvSpPr>
                <p:cNvPr id="17" name="Oval 53"/>
                <p:cNvSpPr>
                  <a:spLocks noChangeArrowheads="1"/>
                </p:cNvSpPr>
                <p:nvPr/>
              </p:nvSpPr>
              <p:spPr bwMode="auto">
                <a:xfrm>
                  <a:off x="3193" y="3704"/>
                  <a:ext cx="48" cy="48"/>
                </a:xfrm>
                <a:prstGeom prst="ellipse">
                  <a:avLst/>
                </a:prstGeom>
                <a:solidFill>
                  <a:srgbClr val="BBE0E3"/>
                </a:solidFill>
                <a:ln w="9525">
                  <a:solidFill>
                    <a:srgbClr val="000000"/>
                  </a:solidFill>
                  <a:round/>
                  <a:headEnd/>
                  <a:tailEnd/>
                </a:ln>
              </p:spPr>
              <p:txBody>
                <a:bodyPr vert="horz" wrap="square" lIns="91440" tIns="45720" rIns="91440" bIns="45720" numCol="1" anchor="ctr" anchorCtr="0" compatLnSpc="1">
                  <a:prstTxWarp prst="textNoShape">
                    <a:avLst/>
                  </a:prstTxWarp>
                </a:bodyPr>
                <a:lstStyle/>
                <a:p>
                  <a:endParaRPr lang="zh-TW" altLang="en-US"/>
                </a:p>
              </p:txBody>
            </p:sp>
            <p:sp>
              <p:nvSpPr>
                <p:cNvPr id="18" name="Oval 52"/>
                <p:cNvSpPr>
                  <a:spLocks noChangeArrowheads="1"/>
                </p:cNvSpPr>
                <p:nvPr/>
              </p:nvSpPr>
              <p:spPr bwMode="auto">
                <a:xfrm>
                  <a:off x="3601" y="4001"/>
                  <a:ext cx="48" cy="48"/>
                </a:xfrm>
                <a:prstGeom prst="ellipse">
                  <a:avLst/>
                </a:prstGeom>
                <a:solidFill>
                  <a:srgbClr val="FF0000"/>
                </a:solidFill>
                <a:ln w="9525">
                  <a:solidFill>
                    <a:srgbClr val="000000"/>
                  </a:solidFill>
                  <a:round/>
                  <a:headEnd/>
                  <a:tailEnd/>
                </a:ln>
              </p:spPr>
              <p:txBody>
                <a:bodyPr vert="horz" wrap="square" lIns="91440" tIns="45720" rIns="91440" bIns="45720" numCol="1" anchor="ctr" anchorCtr="0" compatLnSpc="1">
                  <a:prstTxWarp prst="textNoShape">
                    <a:avLst/>
                  </a:prstTxWarp>
                </a:bodyPr>
                <a:lstStyle/>
                <a:p>
                  <a:endParaRPr lang="zh-TW" altLang="en-US"/>
                </a:p>
              </p:txBody>
            </p:sp>
            <p:sp>
              <p:nvSpPr>
                <p:cNvPr id="19" name="Oval 51"/>
                <p:cNvSpPr>
                  <a:spLocks noChangeArrowheads="1"/>
                </p:cNvSpPr>
                <p:nvPr/>
              </p:nvSpPr>
              <p:spPr bwMode="auto">
                <a:xfrm>
                  <a:off x="4106" y="4001"/>
                  <a:ext cx="48" cy="48"/>
                </a:xfrm>
                <a:prstGeom prst="ellipse">
                  <a:avLst/>
                </a:prstGeom>
                <a:solidFill>
                  <a:srgbClr val="BBE0E3"/>
                </a:solidFill>
                <a:ln w="9525">
                  <a:solidFill>
                    <a:srgbClr val="000000"/>
                  </a:solidFill>
                  <a:round/>
                  <a:headEnd/>
                  <a:tailEnd/>
                </a:ln>
              </p:spPr>
              <p:txBody>
                <a:bodyPr vert="horz" wrap="square" lIns="91440" tIns="45720" rIns="91440" bIns="45720" numCol="1" anchor="ctr" anchorCtr="0" compatLnSpc="1">
                  <a:prstTxWarp prst="textNoShape">
                    <a:avLst/>
                  </a:prstTxWarp>
                </a:bodyPr>
                <a:lstStyle/>
                <a:p>
                  <a:endParaRPr lang="zh-TW" altLang="en-US"/>
                </a:p>
              </p:txBody>
            </p:sp>
            <p:sp>
              <p:nvSpPr>
                <p:cNvPr id="20" name="Oval 50"/>
                <p:cNvSpPr>
                  <a:spLocks noChangeArrowheads="1"/>
                </p:cNvSpPr>
                <p:nvPr/>
              </p:nvSpPr>
              <p:spPr bwMode="auto">
                <a:xfrm>
                  <a:off x="4514" y="3704"/>
                  <a:ext cx="48" cy="48"/>
                </a:xfrm>
                <a:prstGeom prst="ellipse">
                  <a:avLst/>
                </a:prstGeom>
                <a:solidFill>
                  <a:srgbClr val="FF0000"/>
                </a:solidFill>
                <a:ln w="9525">
                  <a:solidFill>
                    <a:srgbClr val="000000"/>
                  </a:solidFill>
                  <a:round/>
                  <a:headEnd/>
                  <a:tailEnd/>
                </a:ln>
              </p:spPr>
              <p:txBody>
                <a:bodyPr vert="horz" wrap="square" lIns="91440" tIns="45720" rIns="91440" bIns="45720" numCol="1" anchor="ctr" anchorCtr="0" compatLnSpc="1">
                  <a:prstTxWarp prst="textNoShape">
                    <a:avLst/>
                  </a:prstTxWarp>
                </a:bodyPr>
                <a:lstStyle/>
                <a:p>
                  <a:endParaRPr lang="zh-TW" altLang="en-US"/>
                </a:p>
              </p:txBody>
            </p:sp>
            <p:sp>
              <p:nvSpPr>
                <p:cNvPr id="21" name="Oval 49"/>
                <p:cNvSpPr>
                  <a:spLocks noChangeArrowheads="1"/>
                </p:cNvSpPr>
                <p:nvPr/>
              </p:nvSpPr>
              <p:spPr bwMode="auto">
                <a:xfrm>
                  <a:off x="4670" y="3224"/>
                  <a:ext cx="48" cy="48"/>
                </a:xfrm>
                <a:prstGeom prst="ellipse">
                  <a:avLst/>
                </a:prstGeom>
                <a:solidFill>
                  <a:srgbClr val="BBE0E3"/>
                </a:solidFill>
                <a:ln w="9525">
                  <a:solidFill>
                    <a:srgbClr val="000000"/>
                  </a:solidFill>
                  <a:round/>
                  <a:headEnd/>
                  <a:tailEnd/>
                </a:ln>
              </p:spPr>
              <p:txBody>
                <a:bodyPr vert="horz" wrap="square" lIns="91440" tIns="45720" rIns="91440" bIns="45720" numCol="1" anchor="ctr" anchorCtr="0" compatLnSpc="1">
                  <a:prstTxWarp prst="textNoShape">
                    <a:avLst/>
                  </a:prstTxWarp>
                </a:bodyPr>
                <a:lstStyle/>
                <a:p>
                  <a:endParaRPr lang="zh-TW" altLang="en-US"/>
                </a:p>
              </p:txBody>
            </p:sp>
            <p:sp>
              <p:nvSpPr>
                <p:cNvPr id="22" name="Oval 48"/>
                <p:cNvSpPr>
                  <a:spLocks noChangeArrowheads="1"/>
                </p:cNvSpPr>
                <p:nvPr/>
              </p:nvSpPr>
              <p:spPr bwMode="auto">
                <a:xfrm>
                  <a:off x="4514" y="2745"/>
                  <a:ext cx="48" cy="48"/>
                </a:xfrm>
                <a:prstGeom prst="ellipse">
                  <a:avLst/>
                </a:prstGeom>
                <a:solidFill>
                  <a:srgbClr val="FF0000"/>
                </a:solidFill>
                <a:ln w="9525">
                  <a:solidFill>
                    <a:srgbClr val="000000"/>
                  </a:solidFill>
                  <a:round/>
                  <a:headEnd/>
                  <a:tailEnd/>
                </a:ln>
              </p:spPr>
              <p:txBody>
                <a:bodyPr vert="horz" wrap="square" lIns="91440" tIns="45720" rIns="91440" bIns="45720" numCol="1" anchor="ctr" anchorCtr="0" compatLnSpc="1">
                  <a:prstTxWarp prst="textNoShape">
                    <a:avLst/>
                  </a:prstTxWarp>
                </a:bodyPr>
                <a:lstStyle/>
                <a:p>
                  <a:endParaRPr lang="zh-TW" altLang="en-US"/>
                </a:p>
              </p:txBody>
            </p:sp>
            <p:sp>
              <p:nvSpPr>
                <p:cNvPr id="23" name="Oval 47"/>
                <p:cNvSpPr>
                  <a:spLocks noChangeArrowheads="1"/>
                </p:cNvSpPr>
                <p:nvPr/>
              </p:nvSpPr>
              <p:spPr bwMode="auto">
                <a:xfrm>
                  <a:off x="4106" y="2448"/>
                  <a:ext cx="48" cy="48"/>
                </a:xfrm>
                <a:prstGeom prst="ellipse">
                  <a:avLst/>
                </a:prstGeom>
                <a:solidFill>
                  <a:srgbClr val="BBE0E3"/>
                </a:solidFill>
                <a:ln w="9525">
                  <a:solidFill>
                    <a:srgbClr val="000000"/>
                  </a:solidFill>
                  <a:round/>
                  <a:headEnd/>
                  <a:tailEnd/>
                </a:ln>
              </p:spPr>
              <p:txBody>
                <a:bodyPr vert="horz" wrap="square" lIns="91440" tIns="45720" rIns="91440" bIns="45720" numCol="1" anchor="ctr" anchorCtr="0" compatLnSpc="1">
                  <a:prstTxWarp prst="textNoShape">
                    <a:avLst/>
                  </a:prstTxWarp>
                </a:bodyPr>
                <a:lstStyle/>
                <a:p>
                  <a:endParaRPr lang="zh-TW" altLang="en-US"/>
                </a:p>
              </p:txBody>
            </p:sp>
            <p:sp>
              <p:nvSpPr>
                <p:cNvPr id="24" name="Oval 46"/>
                <p:cNvSpPr>
                  <a:spLocks noChangeArrowheads="1"/>
                </p:cNvSpPr>
                <p:nvPr/>
              </p:nvSpPr>
              <p:spPr bwMode="auto">
                <a:xfrm>
                  <a:off x="3699" y="2815"/>
                  <a:ext cx="48" cy="48"/>
                </a:xfrm>
                <a:prstGeom prst="ellipse">
                  <a:avLst/>
                </a:prstGeom>
                <a:solidFill>
                  <a:srgbClr val="BBE0E3"/>
                </a:solidFill>
                <a:ln w="9525">
                  <a:solidFill>
                    <a:srgbClr val="000000"/>
                  </a:solidFill>
                  <a:round/>
                  <a:headEnd/>
                  <a:tailEnd/>
                </a:ln>
              </p:spPr>
              <p:txBody>
                <a:bodyPr vert="horz" wrap="square" lIns="91440" tIns="45720" rIns="91440" bIns="45720" numCol="1" anchor="ctr" anchorCtr="0" compatLnSpc="1">
                  <a:prstTxWarp prst="textNoShape">
                    <a:avLst/>
                  </a:prstTxWarp>
                </a:bodyPr>
                <a:lstStyle/>
                <a:p>
                  <a:endParaRPr lang="zh-TW" altLang="en-US"/>
                </a:p>
              </p:txBody>
            </p:sp>
            <p:sp>
              <p:nvSpPr>
                <p:cNvPr id="25" name="Oval 45"/>
                <p:cNvSpPr>
                  <a:spLocks noChangeArrowheads="1"/>
                </p:cNvSpPr>
                <p:nvPr/>
              </p:nvSpPr>
              <p:spPr bwMode="auto">
                <a:xfrm>
                  <a:off x="3449" y="2972"/>
                  <a:ext cx="48" cy="48"/>
                </a:xfrm>
                <a:prstGeom prst="ellipse">
                  <a:avLst/>
                </a:prstGeom>
                <a:solidFill>
                  <a:srgbClr val="FF0000"/>
                </a:solidFill>
                <a:ln w="9525">
                  <a:solidFill>
                    <a:srgbClr val="000000"/>
                  </a:solidFill>
                  <a:round/>
                  <a:headEnd/>
                  <a:tailEnd/>
                </a:ln>
              </p:spPr>
              <p:txBody>
                <a:bodyPr vert="horz" wrap="square" lIns="91440" tIns="45720" rIns="91440" bIns="45720" numCol="1" anchor="ctr" anchorCtr="0" compatLnSpc="1">
                  <a:prstTxWarp prst="textNoShape">
                    <a:avLst/>
                  </a:prstTxWarp>
                </a:bodyPr>
                <a:lstStyle/>
                <a:p>
                  <a:endParaRPr lang="zh-TW" altLang="en-US"/>
                </a:p>
              </p:txBody>
            </p:sp>
            <p:sp>
              <p:nvSpPr>
                <p:cNvPr id="26" name="Oval 44"/>
                <p:cNvSpPr>
                  <a:spLocks noChangeArrowheads="1"/>
                </p:cNvSpPr>
                <p:nvPr/>
              </p:nvSpPr>
              <p:spPr bwMode="auto">
                <a:xfrm>
                  <a:off x="3354" y="3225"/>
                  <a:ext cx="48" cy="48"/>
                </a:xfrm>
                <a:prstGeom prst="ellipse">
                  <a:avLst/>
                </a:prstGeom>
                <a:solidFill>
                  <a:srgbClr val="BBE0E3"/>
                </a:solidFill>
                <a:ln w="9525">
                  <a:solidFill>
                    <a:srgbClr val="000000"/>
                  </a:solidFill>
                  <a:round/>
                  <a:headEnd/>
                  <a:tailEnd/>
                </a:ln>
              </p:spPr>
              <p:txBody>
                <a:bodyPr vert="horz" wrap="square" lIns="91440" tIns="45720" rIns="91440" bIns="45720" numCol="1" anchor="ctr" anchorCtr="0" compatLnSpc="1">
                  <a:prstTxWarp prst="textNoShape">
                    <a:avLst/>
                  </a:prstTxWarp>
                </a:bodyPr>
                <a:lstStyle/>
                <a:p>
                  <a:endParaRPr lang="zh-TW" altLang="en-US"/>
                </a:p>
              </p:txBody>
            </p:sp>
            <p:sp>
              <p:nvSpPr>
                <p:cNvPr id="27" name="Oval 43"/>
                <p:cNvSpPr>
                  <a:spLocks noChangeArrowheads="1"/>
                </p:cNvSpPr>
                <p:nvPr/>
              </p:nvSpPr>
              <p:spPr bwMode="auto">
                <a:xfrm>
                  <a:off x="3449" y="3478"/>
                  <a:ext cx="48" cy="48"/>
                </a:xfrm>
                <a:prstGeom prst="ellipse">
                  <a:avLst/>
                </a:prstGeom>
                <a:solidFill>
                  <a:srgbClr val="FF0000"/>
                </a:solidFill>
                <a:ln w="9525">
                  <a:solidFill>
                    <a:srgbClr val="000000"/>
                  </a:solidFill>
                  <a:round/>
                  <a:headEnd/>
                  <a:tailEnd/>
                </a:ln>
              </p:spPr>
              <p:txBody>
                <a:bodyPr vert="horz" wrap="square" lIns="91440" tIns="45720" rIns="91440" bIns="45720" numCol="1" anchor="ctr" anchorCtr="0" compatLnSpc="1">
                  <a:prstTxWarp prst="textNoShape">
                    <a:avLst/>
                  </a:prstTxWarp>
                </a:bodyPr>
                <a:lstStyle/>
                <a:p>
                  <a:endParaRPr lang="zh-TW" altLang="en-US"/>
                </a:p>
              </p:txBody>
            </p:sp>
            <p:sp>
              <p:nvSpPr>
                <p:cNvPr id="28" name="Oval 42"/>
                <p:cNvSpPr>
                  <a:spLocks noChangeArrowheads="1"/>
                </p:cNvSpPr>
                <p:nvPr/>
              </p:nvSpPr>
              <p:spPr bwMode="auto">
                <a:xfrm>
                  <a:off x="3699" y="3635"/>
                  <a:ext cx="48" cy="48"/>
                </a:xfrm>
                <a:prstGeom prst="ellipse">
                  <a:avLst/>
                </a:prstGeom>
                <a:solidFill>
                  <a:srgbClr val="BBE0E3"/>
                </a:solidFill>
                <a:ln w="9525">
                  <a:solidFill>
                    <a:srgbClr val="000000"/>
                  </a:solidFill>
                  <a:round/>
                  <a:headEnd/>
                  <a:tailEnd/>
                </a:ln>
              </p:spPr>
              <p:txBody>
                <a:bodyPr vert="horz" wrap="square" lIns="91440" tIns="45720" rIns="91440" bIns="45720" numCol="1" anchor="ctr" anchorCtr="0" compatLnSpc="1">
                  <a:prstTxWarp prst="textNoShape">
                    <a:avLst/>
                  </a:prstTxWarp>
                </a:bodyPr>
                <a:lstStyle/>
                <a:p>
                  <a:endParaRPr lang="zh-TW" altLang="en-US"/>
                </a:p>
              </p:txBody>
            </p:sp>
            <p:sp>
              <p:nvSpPr>
                <p:cNvPr id="29" name="Oval 41"/>
                <p:cNvSpPr>
                  <a:spLocks noChangeArrowheads="1"/>
                </p:cNvSpPr>
                <p:nvPr/>
              </p:nvSpPr>
              <p:spPr bwMode="auto">
                <a:xfrm>
                  <a:off x="4007" y="3635"/>
                  <a:ext cx="48" cy="48"/>
                </a:xfrm>
                <a:prstGeom prst="ellipse">
                  <a:avLst/>
                </a:prstGeom>
                <a:solidFill>
                  <a:srgbClr val="FF0000"/>
                </a:solidFill>
                <a:ln w="9525">
                  <a:solidFill>
                    <a:srgbClr val="000000"/>
                  </a:solidFill>
                  <a:round/>
                  <a:headEnd/>
                  <a:tailEnd/>
                </a:ln>
              </p:spPr>
              <p:txBody>
                <a:bodyPr vert="horz" wrap="square" lIns="91440" tIns="45720" rIns="91440" bIns="45720" numCol="1" anchor="ctr" anchorCtr="0" compatLnSpc="1">
                  <a:prstTxWarp prst="textNoShape">
                    <a:avLst/>
                  </a:prstTxWarp>
                </a:bodyPr>
                <a:lstStyle/>
                <a:p>
                  <a:endParaRPr lang="zh-TW" altLang="en-US"/>
                </a:p>
              </p:txBody>
            </p:sp>
            <p:sp>
              <p:nvSpPr>
                <p:cNvPr id="30" name="Oval 40"/>
                <p:cNvSpPr>
                  <a:spLocks noChangeArrowheads="1"/>
                </p:cNvSpPr>
                <p:nvPr/>
              </p:nvSpPr>
              <p:spPr bwMode="auto">
                <a:xfrm>
                  <a:off x="4257" y="3478"/>
                  <a:ext cx="48" cy="48"/>
                </a:xfrm>
                <a:prstGeom prst="ellipse">
                  <a:avLst/>
                </a:prstGeom>
                <a:solidFill>
                  <a:srgbClr val="BBE0E3"/>
                </a:solidFill>
                <a:ln w="9525">
                  <a:solidFill>
                    <a:srgbClr val="000000"/>
                  </a:solidFill>
                  <a:round/>
                  <a:headEnd/>
                  <a:tailEnd/>
                </a:ln>
              </p:spPr>
              <p:txBody>
                <a:bodyPr vert="horz" wrap="square" lIns="91440" tIns="45720" rIns="91440" bIns="45720" numCol="1" anchor="ctr" anchorCtr="0" compatLnSpc="1">
                  <a:prstTxWarp prst="textNoShape">
                    <a:avLst/>
                  </a:prstTxWarp>
                </a:bodyPr>
                <a:lstStyle/>
                <a:p>
                  <a:endParaRPr lang="zh-TW" altLang="en-US"/>
                </a:p>
              </p:txBody>
            </p:sp>
            <p:sp>
              <p:nvSpPr>
                <p:cNvPr id="31" name="Oval 39"/>
                <p:cNvSpPr>
                  <a:spLocks noChangeArrowheads="1"/>
                </p:cNvSpPr>
                <p:nvPr/>
              </p:nvSpPr>
              <p:spPr bwMode="auto">
                <a:xfrm>
                  <a:off x="4352" y="3225"/>
                  <a:ext cx="48" cy="48"/>
                </a:xfrm>
                <a:prstGeom prst="ellipse">
                  <a:avLst/>
                </a:prstGeom>
                <a:solidFill>
                  <a:srgbClr val="FF0000"/>
                </a:solidFill>
                <a:ln w="9525">
                  <a:solidFill>
                    <a:srgbClr val="000000"/>
                  </a:solidFill>
                  <a:round/>
                  <a:headEnd/>
                  <a:tailEnd/>
                </a:ln>
              </p:spPr>
              <p:txBody>
                <a:bodyPr vert="horz" wrap="square" lIns="91440" tIns="45720" rIns="91440" bIns="45720" numCol="1" anchor="ctr" anchorCtr="0" compatLnSpc="1">
                  <a:prstTxWarp prst="textNoShape">
                    <a:avLst/>
                  </a:prstTxWarp>
                </a:bodyPr>
                <a:lstStyle/>
                <a:p>
                  <a:endParaRPr lang="zh-TW" altLang="en-US"/>
                </a:p>
              </p:txBody>
            </p:sp>
            <p:sp>
              <p:nvSpPr>
                <p:cNvPr id="32" name="Oval 38"/>
                <p:cNvSpPr>
                  <a:spLocks noChangeArrowheads="1"/>
                </p:cNvSpPr>
                <p:nvPr/>
              </p:nvSpPr>
              <p:spPr bwMode="auto">
                <a:xfrm>
                  <a:off x="4257" y="2972"/>
                  <a:ext cx="48" cy="48"/>
                </a:xfrm>
                <a:prstGeom prst="ellipse">
                  <a:avLst/>
                </a:prstGeom>
                <a:solidFill>
                  <a:srgbClr val="BBE0E3"/>
                </a:solidFill>
                <a:ln w="9525">
                  <a:solidFill>
                    <a:srgbClr val="000000"/>
                  </a:solidFill>
                  <a:round/>
                  <a:headEnd/>
                  <a:tailEnd/>
                </a:ln>
              </p:spPr>
              <p:txBody>
                <a:bodyPr vert="horz" wrap="square" lIns="91440" tIns="45720" rIns="91440" bIns="45720" numCol="1" anchor="ctr" anchorCtr="0" compatLnSpc="1">
                  <a:prstTxWarp prst="textNoShape">
                    <a:avLst/>
                  </a:prstTxWarp>
                </a:bodyPr>
                <a:lstStyle/>
                <a:p>
                  <a:endParaRPr lang="zh-TW" altLang="en-US"/>
                </a:p>
              </p:txBody>
            </p:sp>
            <p:sp>
              <p:nvSpPr>
                <p:cNvPr id="33" name="Oval 37"/>
                <p:cNvSpPr>
                  <a:spLocks noChangeArrowheads="1"/>
                </p:cNvSpPr>
                <p:nvPr/>
              </p:nvSpPr>
              <p:spPr bwMode="auto">
                <a:xfrm>
                  <a:off x="4007" y="2815"/>
                  <a:ext cx="48" cy="48"/>
                </a:xfrm>
                <a:prstGeom prst="ellipse">
                  <a:avLst/>
                </a:prstGeom>
                <a:solidFill>
                  <a:srgbClr val="FF0000"/>
                </a:solidFill>
                <a:ln w="9525">
                  <a:solidFill>
                    <a:srgbClr val="000000"/>
                  </a:solidFill>
                  <a:round/>
                  <a:headEnd/>
                  <a:tailEnd/>
                </a:ln>
              </p:spPr>
              <p:txBody>
                <a:bodyPr vert="horz" wrap="square" lIns="91440" tIns="45720" rIns="91440" bIns="45720" numCol="1" anchor="ctr" anchorCtr="0" compatLnSpc="1">
                  <a:prstTxWarp prst="textNoShape">
                    <a:avLst/>
                  </a:prstTxWarp>
                </a:bodyPr>
                <a:lstStyle/>
                <a:p>
                  <a:endParaRPr lang="zh-TW" altLang="en-US"/>
                </a:p>
              </p:txBody>
            </p:sp>
            <p:sp>
              <p:nvSpPr>
                <p:cNvPr id="34" name="Line 36"/>
                <p:cNvSpPr>
                  <a:spLocks noChangeShapeType="1"/>
                </p:cNvSpPr>
                <p:nvPr/>
              </p:nvSpPr>
              <p:spPr bwMode="auto">
                <a:xfrm>
                  <a:off x="3625" y="2472"/>
                  <a:ext cx="98" cy="36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ctr" anchorCtr="0" compatLnSpc="1">
                  <a:prstTxWarp prst="textNoShape">
                    <a:avLst/>
                  </a:prstTxWarp>
                </a:bodyPr>
                <a:lstStyle/>
                <a:p>
                  <a:endParaRPr lang="zh-TW" altLang="en-US"/>
                </a:p>
              </p:txBody>
            </p:sp>
            <p:sp>
              <p:nvSpPr>
                <p:cNvPr id="35" name="Line 35"/>
                <p:cNvSpPr>
                  <a:spLocks noChangeShapeType="1"/>
                </p:cNvSpPr>
                <p:nvPr/>
              </p:nvSpPr>
              <p:spPr bwMode="auto">
                <a:xfrm flipH="1">
                  <a:off x="4031" y="2472"/>
                  <a:ext cx="99" cy="36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ctr" anchorCtr="0" compatLnSpc="1">
                  <a:prstTxWarp prst="textNoShape">
                    <a:avLst/>
                  </a:prstTxWarp>
                </a:bodyPr>
                <a:lstStyle/>
                <a:p>
                  <a:endParaRPr lang="zh-TW" altLang="en-US"/>
                </a:p>
              </p:txBody>
            </p:sp>
            <p:sp>
              <p:nvSpPr>
                <p:cNvPr id="36" name="Line 34"/>
                <p:cNvSpPr>
                  <a:spLocks noChangeShapeType="1"/>
                </p:cNvSpPr>
                <p:nvPr/>
              </p:nvSpPr>
              <p:spPr bwMode="auto">
                <a:xfrm flipH="1">
                  <a:off x="4281" y="2769"/>
                  <a:ext cx="257" cy="22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ctr" anchorCtr="0" compatLnSpc="1">
                  <a:prstTxWarp prst="textNoShape">
                    <a:avLst/>
                  </a:prstTxWarp>
                </a:bodyPr>
                <a:lstStyle/>
                <a:p>
                  <a:endParaRPr lang="zh-TW" altLang="en-US"/>
                </a:p>
              </p:txBody>
            </p:sp>
            <p:sp>
              <p:nvSpPr>
                <p:cNvPr id="37" name="Line 33"/>
                <p:cNvSpPr>
                  <a:spLocks noChangeShapeType="1"/>
                </p:cNvSpPr>
                <p:nvPr/>
              </p:nvSpPr>
              <p:spPr bwMode="auto">
                <a:xfrm flipH="1">
                  <a:off x="4376" y="3248"/>
                  <a:ext cx="318"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ctr" anchorCtr="0" compatLnSpc="1">
                  <a:prstTxWarp prst="textNoShape">
                    <a:avLst/>
                  </a:prstTxWarp>
                </a:bodyPr>
                <a:lstStyle/>
                <a:p>
                  <a:endParaRPr lang="zh-TW" altLang="en-US"/>
                </a:p>
              </p:txBody>
            </p:sp>
            <p:sp>
              <p:nvSpPr>
                <p:cNvPr id="38" name="Line 32"/>
                <p:cNvSpPr>
                  <a:spLocks noChangeShapeType="1"/>
                </p:cNvSpPr>
                <p:nvPr/>
              </p:nvSpPr>
              <p:spPr bwMode="auto">
                <a:xfrm flipH="1" flipV="1">
                  <a:off x="4281" y="3502"/>
                  <a:ext cx="257" cy="22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ctr" anchorCtr="0" compatLnSpc="1">
                  <a:prstTxWarp prst="textNoShape">
                    <a:avLst/>
                  </a:prstTxWarp>
                </a:bodyPr>
                <a:lstStyle/>
                <a:p>
                  <a:endParaRPr lang="zh-TW" altLang="en-US"/>
                </a:p>
              </p:txBody>
            </p:sp>
            <p:sp>
              <p:nvSpPr>
                <p:cNvPr id="39" name="Line 31"/>
                <p:cNvSpPr>
                  <a:spLocks noChangeShapeType="1"/>
                </p:cNvSpPr>
                <p:nvPr/>
              </p:nvSpPr>
              <p:spPr bwMode="auto">
                <a:xfrm flipH="1" flipV="1">
                  <a:off x="4031" y="3659"/>
                  <a:ext cx="99" cy="36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ctr" anchorCtr="0" compatLnSpc="1">
                  <a:prstTxWarp prst="textNoShape">
                    <a:avLst/>
                  </a:prstTxWarp>
                </a:bodyPr>
                <a:lstStyle/>
                <a:p>
                  <a:endParaRPr lang="zh-TW" altLang="en-US"/>
                </a:p>
              </p:txBody>
            </p:sp>
            <p:sp>
              <p:nvSpPr>
                <p:cNvPr id="40" name="Line 30"/>
                <p:cNvSpPr>
                  <a:spLocks noChangeShapeType="1"/>
                </p:cNvSpPr>
                <p:nvPr/>
              </p:nvSpPr>
              <p:spPr bwMode="auto">
                <a:xfrm flipV="1">
                  <a:off x="3625" y="3659"/>
                  <a:ext cx="98" cy="36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ctr" anchorCtr="0" compatLnSpc="1">
                  <a:prstTxWarp prst="textNoShape">
                    <a:avLst/>
                  </a:prstTxWarp>
                </a:bodyPr>
                <a:lstStyle/>
                <a:p>
                  <a:endParaRPr lang="zh-TW" altLang="en-US"/>
                </a:p>
              </p:txBody>
            </p:sp>
            <p:sp>
              <p:nvSpPr>
                <p:cNvPr id="41" name="Line 29"/>
                <p:cNvSpPr>
                  <a:spLocks noChangeShapeType="1"/>
                </p:cNvSpPr>
                <p:nvPr/>
              </p:nvSpPr>
              <p:spPr bwMode="auto">
                <a:xfrm flipV="1">
                  <a:off x="3217" y="3502"/>
                  <a:ext cx="256" cy="22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ctr" anchorCtr="0" compatLnSpc="1">
                  <a:prstTxWarp prst="textNoShape">
                    <a:avLst/>
                  </a:prstTxWarp>
                </a:bodyPr>
                <a:lstStyle/>
                <a:p>
                  <a:endParaRPr lang="zh-TW" altLang="en-US"/>
                </a:p>
              </p:txBody>
            </p:sp>
            <p:sp>
              <p:nvSpPr>
                <p:cNvPr id="42" name="Line 28"/>
                <p:cNvSpPr>
                  <a:spLocks noChangeShapeType="1"/>
                </p:cNvSpPr>
                <p:nvPr/>
              </p:nvSpPr>
              <p:spPr bwMode="auto">
                <a:xfrm>
                  <a:off x="3061" y="3249"/>
                  <a:ext cx="317"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ctr" anchorCtr="0" compatLnSpc="1">
                  <a:prstTxWarp prst="textNoShape">
                    <a:avLst/>
                  </a:prstTxWarp>
                </a:bodyPr>
                <a:lstStyle/>
                <a:p>
                  <a:endParaRPr lang="zh-TW" altLang="en-US"/>
                </a:p>
              </p:txBody>
            </p:sp>
            <p:sp>
              <p:nvSpPr>
                <p:cNvPr id="43" name="Line 27"/>
                <p:cNvSpPr>
                  <a:spLocks noChangeShapeType="1"/>
                </p:cNvSpPr>
                <p:nvPr/>
              </p:nvSpPr>
              <p:spPr bwMode="auto">
                <a:xfrm>
                  <a:off x="3217" y="2769"/>
                  <a:ext cx="256" cy="22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ctr" anchorCtr="0" compatLnSpc="1">
                  <a:prstTxWarp prst="textNoShape">
                    <a:avLst/>
                  </a:prstTxWarp>
                </a:bodyPr>
                <a:lstStyle/>
                <a:p>
                  <a:endParaRPr lang="zh-TW" altLang="en-US"/>
                </a:p>
              </p:txBody>
            </p:sp>
            <p:sp>
              <p:nvSpPr>
                <p:cNvPr id="44" name="Line 26"/>
                <p:cNvSpPr>
                  <a:spLocks noChangeShapeType="1"/>
                </p:cNvSpPr>
                <p:nvPr/>
              </p:nvSpPr>
              <p:spPr bwMode="auto">
                <a:xfrm flipV="1">
                  <a:off x="3217" y="2472"/>
                  <a:ext cx="408" cy="29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ctr" anchorCtr="0" compatLnSpc="1">
                  <a:prstTxWarp prst="textNoShape">
                    <a:avLst/>
                  </a:prstTxWarp>
                </a:bodyPr>
                <a:lstStyle/>
                <a:p>
                  <a:endParaRPr lang="zh-TW" altLang="en-US"/>
                </a:p>
              </p:txBody>
            </p:sp>
            <p:sp>
              <p:nvSpPr>
                <p:cNvPr id="45" name="Line 25"/>
                <p:cNvSpPr>
                  <a:spLocks noChangeShapeType="1"/>
                </p:cNvSpPr>
                <p:nvPr/>
              </p:nvSpPr>
              <p:spPr bwMode="auto">
                <a:xfrm>
                  <a:off x="3625" y="2472"/>
                  <a:ext cx="50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ctr" anchorCtr="0" compatLnSpc="1">
                  <a:prstTxWarp prst="textNoShape">
                    <a:avLst/>
                  </a:prstTxWarp>
                </a:bodyPr>
                <a:lstStyle/>
                <a:p>
                  <a:endParaRPr lang="zh-TW" altLang="en-US"/>
                </a:p>
              </p:txBody>
            </p:sp>
            <p:sp>
              <p:nvSpPr>
                <p:cNvPr id="46" name="Line 24"/>
                <p:cNvSpPr>
                  <a:spLocks noChangeShapeType="1"/>
                </p:cNvSpPr>
                <p:nvPr/>
              </p:nvSpPr>
              <p:spPr bwMode="auto">
                <a:xfrm>
                  <a:off x="4130" y="2472"/>
                  <a:ext cx="408" cy="29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ctr" anchorCtr="0" compatLnSpc="1">
                  <a:prstTxWarp prst="textNoShape">
                    <a:avLst/>
                  </a:prstTxWarp>
                </a:bodyPr>
                <a:lstStyle/>
                <a:p>
                  <a:endParaRPr lang="zh-TW" altLang="en-US"/>
                </a:p>
              </p:txBody>
            </p:sp>
            <p:sp>
              <p:nvSpPr>
                <p:cNvPr id="47" name="Line 23"/>
                <p:cNvSpPr>
                  <a:spLocks noChangeShapeType="1"/>
                </p:cNvSpPr>
                <p:nvPr/>
              </p:nvSpPr>
              <p:spPr bwMode="auto">
                <a:xfrm>
                  <a:off x="4546" y="2795"/>
                  <a:ext cx="148" cy="45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ctr" anchorCtr="0" compatLnSpc="1">
                  <a:prstTxWarp prst="textNoShape">
                    <a:avLst/>
                  </a:prstTxWarp>
                </a:bodyPr>
                <a:lstStyle/>
                <a:p>
                  <a:endParaRPr lang="zh-TW" altLang="en-US"/>
                </a:p>
              </p:txBody>
            </p:sp>
            <p:sp>
              <p:nvSpPr>
                <p:cNvPr id="48" name="Line 22"/>
                <p:cNvSpPr>
                  <a:spLocks noChangeShapeType="1"/>
                </p:cNvSpPr>
                <p:nvPr/>
              </p:nvSpPr>
              <p:spPr bwMode="auto">
                <a:xfrm flipH="1">
                  <a:off x="4538" y="3248"/>
                  <a:ext cx="156" cy="48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ctr" anchorCtr="0" compatLnSpc="1">
                  <a:prstTxWarp prst="textNoShape">
                    <a:avLst/>
                  </a:prstTxWarp>
                </a:bodyPr>
                <a:lstStyle/>
                <a:p>
                  <a:endParaRPr lang="zh-TW" altLang="en-US"/>
                </a:p>
              </p:txBody>
            </p:sp>
            <p:sp>
              <p:nvSpPr>
                <p:cNvPr id="49" name="Line 21"/>
                <p:cNvSpPr>
                  <a:spLocks noChangeShapeType="1"/>
                </p:cNvSpPr>
                <p:nvPr/>
              </p:nvSpPr>
              <p:spPr bwMode="auto">
                <a:xfrm flipH="1">
                  <a:off x="4130" y="3728"/>
                  <a:ext cx="408" cy="29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ctr" anchorCtr="0" compatLnSpc="1">
                  <a:prstTxWarp prst="textNoShape">
                    <a:avLst/>
                  </a:prstTxWarp>
                </a:bodyPr>
                <a:lstStyle/>
                <a:p>
                  <a:endParaRPr lang="zh-TW" altLang="en-US"/>
                </a:p>
              </p:txBody>
            </p:sp>
            <p:sp>
              <p:nvSpPr>
                <p:cNvPr id="50" name="Line 20"/>
                <p:cNvSpPr>
                  <a:spLocks noChangeShapeType="1"/>
                </p:cNvSpPr>
                <p:nvPr/>
              </p:nvSpPr>
              <p:spPr bwMode="auto">
                <a:xfrm flipH="1">
                  <a:off x="3625" y="4025"/>
                  <a:ext cx="50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ctr" anchorCtr="0" compatLnSpc="1">
                  <a:prstTxWarp prst="textNoShape">
                    <a:avLst/>
                  </a:prstTxWarp>
                </a:bodyPr>
                <a:lstStyle/>
                <a:p>
                  <a:endParaRPr lang="zh-TW" altLang="en-US"/>
                </a:p>
              </p:txBody>
            </p:sp>
            <p:sp>
              <p:nvSpPr>
                <p:cNvPr id="51" name="Line 19"/>
                <p:cNvSpPr>
                  <a:spLocks noChangeShapeType="1"/>
                </p:cNvSpPr>
                <p:nvPr/>
              </p:nvSpPr>
              <p:spPr bwMode="auto">
                <a:xfrm flipH="1" flipV="1">
                  <a:off x="3217" y="3728"/>
                  <a:ext cx="408" cy="29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ctr" anchorCtr="0" compatLnSpc="1">
                  <a:prstTxWarp prst="textNoShape">
                    <a:avLst/>
                  </a:prstTxWarp>
                </a:bodyPr>
                <a:lstStyle/>
                <a:p>
                  <a:endParaRPr lang="zh-TW" altLang="en-US"/>
                </a:p>
              </p:txBody>
            </p:sp>
            <p:sp>
              <p:nvSpPr>
                <p:cNvPr id="52" name="Line 18"/>
                <p:cNvSpPr>
                  <a:spLocks noChangeShapeType="1"/>
                </p:cNvSpPr>
                <p:nvPr/>
              </p:nvSpPr>
              <p:spPr bwMode="auto">
                <a:xfrm flipH="1" flipV="1">
                  <a:off x="3061" y="3249"/>
                  <a:ext cx="156" cy="47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ctr" anchorCtr="0" compatLnSpc="1">
                  <a:prstTxWarp prst="textNoShape">
                    <a:avLst/>
                  </a:prstTxWarp>
                </a:bodyPr>
                <a:lstStyle/>
                <a:p>
                  <a:endParaRPr lang="zh-TW" altLang="en-US"/>
                </a:p>
              </p:txBody>
            </p:sp>
            <p:sp>
              <p:nvSpPr>
                <p:cNvPr id="53" name="Line 17"/>
                <p:cNvSpPr>
                  <a:spLocks noChangeShapeType="1"/>
                </p:cNvSpPr>
                <p:nvPr/>
              </p:nvSpPr>
              <p:spPr bwMode="auto">
                <a:xfrm flipV="1">
                  <a:off x="3061" y="2769"/>
                  <a:ext cx="156" cy="48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ctr" anchorCtr="0" compatLnSpc="1">
                  <a:prstTxWarp prst="textNoShape">
                    <a:avLst/>
                  </a:prstTxWarp>
                </a:bodyPr>
                <a:lstStyle/>
                <a:p>
                  <a:endParaRPr lang="zh-TW" altLang="en-US"/>
                </a:p>
              </p:txBody>
            </p:sp>
            <p:sp>
              <p:nvSpPr>
                <p:cNvPr id="54" name="Line 16"/>
                <p:cNvSpPr>
                  <a:spLocks noChangeShapeType="1"/>
                </p:cNvSpPr>
                <p:nvPr/>
              </p:nvSpPr>
              <p:spPr bwMode="auto">
                <a:xfrm>
                  <a:off x="3723" y="2839"/>
                  <a:ext cx="308"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ctr" anchorCtr="0" compatLnSpc="1">
                  <a:prstTxWarp prst="textNoShape">
                    <a:avLst/>
                  </a:prstTxWarp>
                </a:bodyPr>
                <a:lstStyle/>
                <a:p>
                  <a:endParaRPr lang="zh-TW" altLang="en-US"/>
                </a:p>
              </p:txBody>
            </p:sp>
            <p:sp>
              <p:nvSpPr>
                <p:cNvPr id="55" name="Line 15"/>
                <p:cNvSpPr>
                  <a:spLocks noChangeShapeType="1"/>
                </p:cNvSpPr>
                <p:nvPr/>
              </p:nvSpPr>
              <p:spPr bwMode="auto">
                <a:xfrm>
                  <a:off x="4031" y="2839"/>
                  <a:ext cx="250" cy="15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ctr" anchorCtr="0" compatLnSpc="1">
                  <a:prstTxWarp prst="textNoShape">
                    <a:avLst/>
                  </a:prstTxWarp>
                </a:bodyPr>
                <a:lstStyle/>
                <a:p>
                  <a:endParaRPr lang="zh-TW" altLang="en-US"/>
                </a:p>
              </p:txBody>
            </p:sp>
            <p:sp>
              <p:nvSpPr>
                <p:cNvPr id="56" name="Line 14"/>
                <p:cNvSpPr>
                  <a:spLocks noChangeShapeType="1"/>
                </p:cNvSpPr>
                <p:nvPr/>
              </p:nvSpPr>
              <p:spPr bwMode="auto">
                <a:xfrm>
                  <a:off x="4281" y="2996"/>
                  <a:ext cx="95" cy="25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ctr" anchorCtr="0" compatLnSpc="1">
                  <a:prstTxWarp prst="textNoShape">
                    <a:avLst/>
                  </a:prstTxWarp>
                </a:bodyPr>
                <a:lstStyle/>
                <a:p>
                  <a:endParaRPr lang="zh-TW" altLang="en-US"/>
                </a:p>
              </p:txBody>
            </p:sp>
            <p:sp>
              <p:nvSpPr>
                <p:cNvPr id="57" name="Line 13"/>
                <p:cNvSpPr>
                  <a:spLocks noChangeShapeType="1"/>
                </p:cNvSpPr>
                <p:nvPr/>
              </p:nvSpPr>
              <p:spPr bwMode="auto">
                <a:xfrm flipH="1">
                  <a:off x="4281" y="3249"/>
                  <a:ext cx="95" cy="25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ctr" anchorCtr="0" compatLnSpc="1">
                  <a:prstTxWarp prst="textNoShape">
                    <a:avLst/>
                  </a:prstTxWarp>
                </a:bodyPr>
                <a:lstStyle/>
                <a:p>
                  <a:endParaRPr lang="zh-TW" altLang="en-US"/>
                </a:p>
              </p:txBody>
            </p:sp>
            <p:sp>
              <p:nvSpPr>
                <p:cNvPr id="58" name="Line 12"/>
                <p:cNvSpPr>
                  <a:spLocks noChangeShapeType="1"/>
                </p:cNvSpPr>
                <p:nvPr/>
              </p:nvSpPr>
              <p:spPr bwMode="auto">
                <a:xfrm flipH="1">
                  <a:off x="4031" y="3502"/>
                  <a:ext cx="250" cy="15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ctr" anchorCtr="0" compatLnSpc="1">
                  <a:prstTxWarp prst="textNoShape">
                    <a:avLst/>
                  </a:prstTxWarp>
                </a:bodyPr>
                <a:lstStyle/>
                <a:p>
                  <a:endParaRPr lang="zh-TW" altLang="en-US"/>
                </a:p>
              </p:txBody>
            </p:sp>
            <p:sp>
              <p:nvSpPr>
                <p:cNvPr id="59" name="Line 11"/>
                <p:cNvSpPr>
                  <a:spLocks noChangeShapeType="1"/>
                </p:cNvSpPr>
                <p:nvPr/>
              </p:nvSpPr>
              <p:spPr bwMode="auto">
                <a:xfrm flipH="1">
                  <a:off x="3723" y="3659"/>
                  <a:ext cx="308"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ctr" anchorCtr="0" compatLnSpc="1">
                  <a:prstTxWarp prst="textNoShape">
                    <a:avLst/>
                  </a:prstTxWarp>
                </a:bodyPr>
                <a:lstStyle/>
                <a:p>
                  <a:endParaRPr lang="zh-TW" altLang="en-US"/>
                </a:p>
              </p:txBody>
            </p:sp>
            <p:sp>
              <p:nvSpPr>
                <p:cNvPr id="60" name="Line 10"/>
                <p:cNvSpPr>
                  <a:spLocks noChangeShapeType="1"/>
                </p:cNvSpPr>
                <p:nvPr/>
              </p:nvSpPr>
              <p:spPr bwMode="auto">
                <a:xfrm flipH="1" flipV="1">
                  <a:off x="3473" y="3502"/>
                  <a:ext cx="250" cy="15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ctr" anchorCtr="0" compatLnSpc="1">
                  <a:prstTxWarp prst="textNoShape">
                    <a:avLst/>
                  </a:prstTxWarp>
                </a:bodyPr>
                <a:lstStyle/>
                <a:p>
                  <a:endParaRPr lang="zh-TW" altLang="en-US"/>
                </a:p>
              </p:txBody>
            </p:sp>
            <p:sp>
              <p:nvSpPr>
                <p:cNvPr id="61" name="Line 9"/>
                <p:cNvSpPr>
                  <a:spLocks noChangeShapeType="1"/>
                </p:cNvSpPr>
                <p:nvPr/>
              </p:nvSpPr>
              <p:spPr bwMode="auto">
                <a:xfrm flipH="1" flipV="1">
                  <a:off x="3378" y="3249"/>
                  <a:ext cx="95" cy="25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ctr" anchorCtr="0" compatLnSpc="1">
                  <a:prstTxWarp prst="textNoShape">
                    <a:avLst/>
                  </a:prstTxWarp>
                </a:bodyPr>
                <a:lstStyle/>
                <a:p>
                  <a:endParaRPr lang="zh-TW" altLang="en-US"/>
                </a:p>
              </p:txBody>
            </p:sp>
            <p:sp>
              <p:nvSpPr>
                <p:cNvPr id="62" name="Line 8"/>
                <p:cNvSpPr>
                  <a:spLocks noChangeShapeType="1"/>
                </p:cNvSpPr>
                <p:nvPr/>
              </p:nvSpPr>
              <p:spPr bwMode="auto">
                <a:xfrm flipV="1">
                  <a:off x="3378" y="2996"/>
                  <a:ext cx="95" cy="25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ctr" anchorCtr="0" compatLnSpc="1">
                  <a:prstTxWarp prst="textNoShape">
                    <a:avLst/>
                  </a:prstTxWarp>
                </a:bodyPr>
                <a:lstStyle/>
                <a:p>
                  <a:endParaRPr lang="zh-TW" altLang="en-US"/>
                </a:p>
              </p:txBody>
            </p:sp>
            <p:sp>
              <p:nvSpPr>
                <p:cNvPr id="63" name="Line 7"/>
                <p:cNvSpPr>
                  <a:spLocks noChangeShapeType="1"/>
                </p:cNvSpPr>
                <p:nvPr/>
              </p:nvSpPr>
              <p:spPr bwMode="auto">
                <a:xfrm flipV="1">
                  <a:off x="3473" y="2839"/>
                  <a:ext cx="250" cy="15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ctr" anchorCtr="0" compatLnSpc="1">
                  <a:prstTxWarp prst="textNoShape">
                    <a:avLst/>
                  </a:prstTxWarp>
                </a:bodyPr>
                <a:lstStyle/>
                <a:p>
                  <a:endParaRPr lang="zh-TW" altLang="en-US"/>
                </a:p>
              </p:txBody>
            </p:sp>
          </p:grpSp>
          <p:sp>
            <p:nvSpPr>
              <p:cNvPr id="10" name="Text Box 5"/>
              <p:cNvSpPr txBox="1">
                <a:spLocks noChangeArrowheads="1"/>
              </p:cNvSpPr>
              <p:nvPr/>
            </p:nvSpPr>
            <p:spPr bwMode="auto">
              <a:xfrm>
                <a:off x="2613564" y="3103715"/>
                <a:ext cx="590989" cy="307377"/>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5895" tIns="37948" rIns="75895" bIns="37948"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500" b="0" i="0" u="none" strike="noStrike" cap="none" normalizeH="0" baseline="0" dirty="0">
                    <a:ln>
                      <a:noFill/>
                    </a:ln>
                    <a:solidFill>
                      <a:srgbClr val="000000"/>
                    </a:solidFill>
                    <a:effectLst/>
                    <a:latin typeface="Arial" pitchFamily="34" charset="0"/>
                    <a:ea typeface="新細明體" pitchFamily="18" charset="-120"/>
                    <a:cs typeface="Arial" pitchFamily="34" charset="0"/>
                  </a:rPr>
                  <a:t>D</a:t>
                </a:r>
                <a:r>
                  <a:rPr kumimoji="1" lang="en-US" altLang="zh-TW" sz="1500" b="0" i="0" u="none" strike="noStrike" cap="none" normalizeH="0" baseline="-30000" dirty="0">
                    <a:ln>
                      <a:noFill/>
                    </a:ln>
                    <a:solidFill>
                      <a:srgbClr val="000000"/>
                    </a:solidFill>
                    <a:effectLst/>
                    <a:latin typeface="Arial" pitchFamily="34" charset="0"/>
                    <a:ea typeface="新細明體" pitchFamily="18" charset="-120"/>
                    <a:cs typeface="Arial" pitchFamily="34" charset="0"/>
                  </a:rPr>
                  <a:t>2</a:t>
                </a:r>
                <a:endParaRPr kumimoji="1" lang="en-US" altLang="zh-TW" sz="1800" b="0" i="0" u="none" strike="noStrike" cap="none" normalizeH="0" baseline="0" dirty="0">
                  <a:ln>
                    <a:noFill/>
                  </a:ln>
                  <a:solidFill>
                    <a:schemeClr val="tx1"/>
                  </a:solidFill>
                  <a:effectLst/>
                  <a:latin typeface="Arial" pitchFamily="34" charset="0"/>
                  <a:ea typeface="新細明體" pitchFamily="18" charset="-120"/>
                  <a:cs typeface="新細明體" pitchFamily="18" charset="-120"/>
                </a:endParaRPr>
              </a:p>
            </p:txBody>
          </p:sp>
          <p:sp>
            <p:nvSpPr>
              <p:cNvPr id="11" name="Text Box 4"/>
              <p:cNvSpPr txBox="1">
                <a:spLocks noChangeArrowheads="1"/>
              </p:cNvSpPr>
              <p:nvPr/>
            </p:nvSpPr>
            <p:spPr bwMode="auto">
              <a:xfrm>
                <a:off x="6018989" y="5881320"/>
                <a:ext cx="504790" cy="307470"/>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5895" tIns="37948" rIns="75895" bIns="37948"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500" b="0" i="0" u="none" strike="noStrike" cap="none" normalizeH="0" baseline="0" dirty="0">
                    <a:ln>
                      <a:noFill/>
                    </a:ln>
                    <a:solidFill>
                      <a:srgbClr val="000000"/>
                    </a:solidFill>
                    <a:effectLst/>
                    <a:latin typeface="Arial" pitchFamily="34" charset="0"/>
                    <a:ea typeface="新細明體" pitchFamily="18" charset="-120"/>
                    <a:cs typeface="Arial" pitchFamily="34" charset="0"/>
                  </a:rPr>
                  <a:t>D</a:t>
                </a:r>
                <a:r>
                  <a:rPr kumimoji="1" lang="en-US" altLang="zh-TW" sz="1500" b="0" i="0" u="none" strike="noStrike" cap="none" normalizeH="0" baseline="-30000" dirty="0">
                    <a:ln>
                      <a:noFill/>
                    </a:ln>
                    <a:solidFill>
                      <a:srgbClr val="000000"/>
                    </a:solidFill>
                    <a:effectLst/>
                    <a:latin typeface="Arial" pitchFamily="34" charset="0"/>
                    <a:ea typeface="新細明體" pitchFamily="18" charset="-120"/>
                    <a:cs typeface="Arial" pitchFamily="34" charset="0"/>
                  </a:rPr>
                  <a:t>5</a:t>
                </a:r>
                <a:endParaRPr kumimoji="1" lang="en-US" altLang="zh-TW" sz="1800" b="0" i="0" u="none" strike="noStrike" cap="none" normalizeH="0" baseline="0" dirty="0">
                  <a:ln>
                    <a:noFill/>
                  </a:ln>
                  <a:solidFill>
                    <a:schemeClr val="tx1"/>
                  </a:solidFill>
                  <a:effectLst/>
                  <a:latin typeface="Arial" pitchFamily="34" charset="0"/>
                  <a:ea typeface="新細明體" pitchFamily="18" charset="-120"/>
                  <a:cs typeface="新細明體" pitchFamily="18" charset="-120"/>
                </a:endParaRPr>
              </a:p>
            </p:txBody>
          </p:sp>
          <p:sp>
            <p:nvSpPr>
              <p:cNvPr id="13" name="Text Box 2"/>
              <p:cNvSpPr txBox="1">
                <a:spLocks noChangeArrowheads="1"/>
              </p:cNvSpPr>
              <p:nvPr/>
            </p:nvSpPr>
            <p:spPr bwMode="auto">
              <a:xfrm>
                <a:off x="5802494" y="3193631"/>
                <a:ext cx="504753" cy="307377"/>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5895" tIns="37948" rIns="75895" bIns="37948"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500" b="0" i="0" u="none" strike="noStrike" cap="none" normalizeH="0" baseline="0" dirty="0">
                    <a:ln>
                      <a:noFill/>
                    </a:ln>
                    <a:solidFill>
                      <a:srgbClr val="000000"/>
                    </a:solidFill>
                    <a:effectLst/>
                    <a:latin typeface="Arial" pitchFamily="34" charset="0"/>
                    <a:ea typeface="新細明體" pitchFamily="18" charset="-120"/>
                    <a:cs typeface="Arial" pitchFamily="34" charset="0"/>
                  </a:rPr>
                  <a:t>D</a:t>
                </a:r>
                <a:r>
                  <a:rPr kumimoji="1" lang="en-US" altLang="zh-TW" sz="1500" b="0" i="0" u="none" strike="noStrike" cap="none" normalizeH="0" baseline="-30000" dirty="0">
                    <a:ln>
                      <a:noFill/>
                    </a:ln>
                    <a:solidFill>
                      <a:srgbClr val="000000"/>
                    </a:solidFill>
                    <a:effectLst/>
                    <a:latin typeface="Arial" pitchFamily="34" charset="0"/>
                    <a:ea typeface="新細明體" pitchFamily="18" charset="-120"/>
                    <a:cs typeface="Arial" pitchFamily="34" charset="0"/>
                  </a:rPr>
                  <a:t>3</a:t>
                </a:r>
                <a:endParaRPr kumimoji="1" lang="en-US" altLang="zh-TW" sz="1800" b="0" i="0" u="none" strike="noStrike" cap="none" normalizeH="0" baseline="0" dirty="0">
                  <a:ln>
                    <a:noFill/>
                  </a:ln>
                  <a:solidFill>
                    <a:schemeClr val="tx1"/>
                  </a:solidFill>
                  <a:effectLst/>
                  <a:latin typeface="Arial" pitchFamily="34" charset="0"/>
                  <a:ea typeface="新細明體" pitchFamily="18" charset="-120"/>
                  <a:cs typeface="新細明體" pitchFamily="18" charset="-120"/>
                </a:endParaRPr>
              </a:p>
            </p:txBody>
          </p:sp>
          <p:pic>
            <p:nvPicPr>
              <p:cNvPr id="159" name="圖片 15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467544" y="4362749"/>
                <a:ext cx="1177200" cy="1663153"/>
              </a:xfrm>
              <a:prstGeom prst="rect">
                <a:avLst/>
              </a:prstGeom>
            </p:spPr>
          </p:pic>
          <p:pic>
            <p:nvPicPr>
              <p:cNvPr id="160" name="圖片 15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39856" y="4581128"/>
                <a:ext cx="1315202" cy="1461335"/>
              </a:xfrm>
              <a:prstGeom prst="rect">
                <a:avLst/>
              </a:prstGeom>
            </p:spPr>
          </p:pic>
          <p:pic>
            <p:nvPicPr>
              <p:cNvPr id="161" name="圖片 15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91796" y="1082340"/>
                <a:ext cx="1189530" cy="594765"/>
              </a:xfrm>
              <a:prstGeom prst="rect">
                <a:avLst/>
              </a:prstGeom>
            </p:spPr>
          </p:pic>
        </p:grpSp>
      </p:grpSp>
      <p:sp>
        <p:nvSpPr>
          <p:cNvPr id="162" name="矩形 161"/>
          <p:cNvSpPr/>
          <p:nvPr/>
        </p:nvSpPr>
        <p:spPr>
          <a:xfrm>
            <a:off x="783524" y="5638620"/>
            <a:ext cx="7532892" cy="1015663"/>
          </a:xfrm>
          <a:prstGeom prst="rect">
            <a:avLst/>
          </a:prstGeom>
        </p:spPr>
        <p:txBody>
          <a:bodyPr wrap="square">
            <a:spAutoFit/>
          </a:bodyPr>
          <a:lstStyle/>
          <a:p>
            <a:r>
              <a:rPr lang="en-US" altLang="zh-TW" sz="2000" dirty="0"/>
              <a:t>With these figures, you can construct</a:t>
            </a:r>
            <a:r>
              <a:rPr lang="en-US" altLang="zh-TW" sz="2000" i="1" dirty="0"/>
              <a:t> D</a:t>
            </a:r>
            <a:r>
              <a:rPr lang="en-US" altLang="zh-TW" sz="2000" i="1" baseline="-25000" dirty="0"/>
              <a:t>6</a:t>
            </a:r>
            <a:r>
              <a:rPr lang="en-US" altLang="zh-TW" sz="2000" i="1" dirty="0"/>
              <a:t>, D</a:t>
            </a:r>
            <a:r>
              <a:rPr lang="en-US" altLang="zh-TW" sz="2000" i="1" baseline="-25000" dirty="0"/>
              <a:t>7</a:t>
            </a:r>
            <a:r>
              <a:rPr lang="en-US" altLang="zh-TW" sz="2000" dirty="0"/>
              <a:t>,</a:t>
            </a:r>
            <a:r>
              <a:rPr lang="en-US" altLang="zh-TW" sz="2000" i="1" dirty="0"/>
              <a:t> D</a:t>
            </a:r>
            <a:r>
              <a:rPr lang="en-US" altLang="zh-TW" sz="2000" i="1" baseline="-25000" dirty="0"/>
              <a:t>8</a:t>
            </a:r>
            <a:r>
              <a:rPr lang="en-US" altLang="zh-TW" sz="2000" i="1" dirty="0"/>
              <a:t>,…. </a:t>
            </a:r>
            <a:r>
              <a:rPr lang="en-US" altLang="zh-TW" sz="2000" dirty="0"/>
              <a:t>and so on. It can be demonstrated that </a:t>
            </a:r>
            <a:r>
              <a:rPr lang="en-US" altLang="zh-TW" sz="2000" i="1" dirty="0"/>
              <a:t>D</a:t>
            </a:r>
            <a:r>
              <a:rPr lang="en-US" altLang="zh-TW" sz="2000" i="1" baseline="-25000" dirty="0"/>
              <a:t>5000</a:t>
            </a:r>
            <a:r>
              <a:rPr lang="en-US" altLang="zh-TW" sz="2000" dirty="0"/>
              <a:t> has 10000 vertices and a diameter of </a:t>
            </a:r>
            <a:r>
              <a:rPr lang="en-US" altLang="zh-TW" sz="2000" i="1" dirty="0"/>
              <a:t>5001</a:t>
            </a:r>
            <a:r>
              <a:rPr lang="en-US" altLang="zh-TW" sz="2000" dirty="0"/>
              <a:t>.</a:t>
            </a:r>
          </a:p>
          <a:p>
            <a:r>
              <a:rPr lang="en-US" altLang="zh-TW" sz="2000" dirty="0">
                <a:solidFill>
                  <a:srgbClr val="FF0000"/>
                </a:solidFill>
              </a:rPr>
              <a:t>Diameter:  n/2</a:t>
            </a:r>
          </a:p>
        </p:txBody>
      </p:sp>
    </p:spTree>
    <p:extLst>
      <p:ext uri="{BB962C8B-B14F-4D97-AF65-F5344CB8AC3E}">
        <p14:creationId xmlns:p14="http://schemas.microsoft.com/office/powerpoint/2010/main" val="15411178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450439" y="4534378"/>
            <a:ext cx="8229600" cy="5400600"/>
          </a:xfrm>
        </p:spPr>
        <p:txBody>
          <a:bodyPr>
            <a:normAutofit/>
          </a:bodyPr>
          <a:lstStyle/>
          <a:p>
            <a:r>
              <a:rPr lang="en-US" altLang="zh-TW" dirty="0"/>
              <a:t>With this figures, I believe that you can construct</a:t>
            </a:r>
            <a:r>
              <a:rPr lang="en-US" altLang="zh-TW" i="1" dirty="0"/>
              <a:t> SW</a:t>
            </a:r>
            <a:r>
              <a:rPr lang="en-US" altLang="zh-TW" i="1" baseline="-25000" dirty="0"/>
              <a:t>4</a:t>
            </a:r>
            <a:r>
              <a:rPr lang="en-US" altLang="zh-TW" i="1" dirty="0"/>
              <a:t>, SW</a:t>
            </a:r>
            <a:r>
              <a:rPr lang="en-US" altLang="zh-TW" i="1" baseline="-25000" dirty="0"/>
              <a:t>5</a:t>
            </a:r>
            <a:r>
              <a:rPr lang="en-US" altLang="zh-TW" dirty="0"/>
              <a:t>,</a:t>
            </a:r>
            <a:r>
              <a:rPr lang="en-US" altLang="zh-TW" i="1" dirty="0"/>
              <a:t> SW</a:t>
            </a:r>
            <a:r>
              <a:rPr lang="en-US" altLang="zh-TW" i="1" baseline="-25000" dirty="0"/>
              <a:t>6</a:t>
            </a:r>
            <a:r>
              <a:rPr lang="en-US" altLang="zh-TW" i="1" dirty="0"/>
              <a:t>,…. </a:t>
            </a:r>
            <a:r>
              <a:rPr lang="en-US" altLang="zh-TW" dirty="0"/>
              <a:t>It can be checked that </a:t>
            </a:r>
            <a:r>
              <a:rPr lang="en-US" altLang="zh-TW" i="1" dirty="0"/>
              <a:t>SW</a:t>
            </a:r>
            <a:r>
              <a:rPr lang="en-US" altLang="zh-TW" i="1" baseline="-25000" dirty="0"/>
              <a:t>100</a:t>
            </a:r>
            <a:r>
              <a:rPr lang="en-US" altLang="zh-TW" dirty="0"/>
              <a:t> has </a:t>
            </a:r>
            <a:r>
              <a:rPr lang="en-US" altLang="zh-TW" i="1" dirty="0"/>
              <a:t>10000 </a:t>
            </a:r>
            <a:r>
              <a:rPr lang="en-US" altLang="zh-TW" dirty="0"/>
              <a:t>vertices and of diameter </a:t>
            </a:r>
            <a:r>
              <a:rPr lang="en-US" altLang="zh-TW" i="1" dirty="0"/>
              <a:t>150</a:t>
            </a:r>
            <a:r>
              <a:rPr lang="en-US" altLang="zh-TW" dirty="0"/>
              <a:t>.</a:t>
            </a:r>
            <a:endParaRPr lang="zh-TW" altLang="zh-TW" dirty="0"/>
          </a:p>
          <a:p>
            <a:endParaRPr lang="zh-TW" altLang="zh-TW" dirty="0"/>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C1EEC68E-45FA-4B63-81C9-A47A83E88D05}" type="slidenum">
              <a:rPr lang="zh-TW" altLang="en-US" smtClean="0"/>
              <a:t>29</a:t>
            </a:fld>
            <a:endParaRPr lang="zh-TW" altLang="en-US"/>
          </a:p>
        </p:txBody>
      </p:sp>
      <p:grpSp>
        <p:nvGrpSpPr>
          <p:cNvPr id="9" name="群組 8"/>
          <p:cNvGrpSpPr/>
          <p:nvPr/>
        </p:nvGrpSpPr>
        <p:grpSpPr>
          <a:xfrm>
            <a:off x="1115616" y="1072540"/>
            <a:ext cx="6692048" cy="2971463"/>
            <a:chOff x="2123728" y="1988840"/>
            <a:chExt cx="6692048" cy="2971463"/>
          </a:xfrm>
        </p:grpSpPr>
        <p:graphicFrame>
          <p:nvGraphicFramePr>
            <p:cNvPr id="4" name="物件 3"/>
            <p:cNvGraphicFramePr>
              <a:graphicFrameLocks noChangeAspect="1"/>
            </p:cNvGraphicFramePr>
            <p:nvPr>
              <p:extLst/>
            </p:nvPr>
          </p:nvGraphicFramePr>
          <p:xfrm>
            <a:off x="2123728" y="1988840"/>
            <a:ext cx="4721894" cy="2971463"/>
          </p:xfrm>
          <a:graphic>
            <a:graphicData uri="http://schemas.openxmlformats.org/presentationml/2006/ole">
              <mc:AlternateContent xmlns:mc="http://schemas.openxmlformats.org/markup-compatibility/2006">
                <mc:Choice xmlns:v="urn:schemas-microsoft-com:vml" Requires="v">
                  <p:oleObj spid="_x0000_s64529" r:id="rId3" imgW="7983474" imgH="5024628" progId="Visio.Drawing.6">
                    <p:embed/>
                  </p:oleObj>
                </mc:Choice>
                <mc:Fallback>
                  <p:oleObj r:id="rId3" imgW="7983474" imgH="5024628" progId="Visio.Drawing.6">
                    <p:embed/>
                    <p:pic>
                      <p:nvPicPr>
                        <p:cNvPr id="4" name="物件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3728" y="1988840"/>
                          <a:ext cx="4721894" cy="2971463"/>
                        </a:xfrm>
                        <a:prstGeom prst="rect">
                          <a:avLst/>
                        </a:prstGeom>
                        <a:noFill/>
                      </p:spPr>
                    </p:pic>
                  </p:oleObj>
                </mc:Fallback>
              </mc:AlternateContent>
            </a:graphicData>
          </a:graphic>
        </p:graphicFrame>
        <p:pic>
          <p:nvPicPr>
            <p:cNvPr id="8" name="圖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07522" y="2060848"/>
              <a:ext cx="1808254" cy="2255912"/>
            </a:xfrm>
            <a:prstGeom prst="rect">
              <a:avLst/>
            </a:prstGeom>
          </p:spPr>
        </p:pic>
      </p:grpSp>
    </p:spTree>
    <p:extLst>
      <p:ext uri="{BB962C8B-B14F-4D97-AF65-F5344CB8AC3E}">
        <p14:creationId xmlns:p14="http://schemas.microsoft.com/office/powerpoint/2010/main" val="31211128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en-US" altLang="zh-TW" dirty="0"/>
              <a:t>1p-fault tolerant Hamiltonian</a:t>
            </a:r>
            <a:endParaRPr lang="zh-TW" altLang="en-US" dirty="0"/>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C1EEC68E-45FA-4B63-81C9-A47A83E88D05}" type="slidenum">
              <a:rPr lang="zh-TW" altLang="en-US" smtClean="0"/>
              <a:t>3</a:t>
            </a:fld>
            <a:endParaRPr lang="zh-TW" altLang="en-US"/>
          </a:p>
        </p:txBody>
      </p:sp>
      <p:pic>
        <p:nvPicPr>
          <p:cNvPr id="6" name="圖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3960" y="1124744"/>
            <a:ext cx="4320480" cy="3324712"/>
          </a:xfrm>
          <a:prstGeom prst="rect">
            <a:avLst/>
          </a:prstGeom>
        </p:spPr>
      </p:pic>
      <p:pic>
        <p:nvPicPr>
          <p:cNvPr id="7" name="圖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3172" y="3295802"/>
            <a:ext cx="3736539" cy="2858788"/>
          </a:xfrm>
          <a:prstGeom prst="rect">
            <a:avLst/>
          </a:prstGeom>
        </p:spPr>
      </p:pic>
    </p:spTree>
    <p:extLst>
      <p:ext uri="{BB962C8B-B14F-4D97-AF65-F5344CB8AC3E}">
        <p14:creationId xmlns:p14="http://schemas.microsoft.com/office/powerpoint/2010/main" val="23667528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611560" y="4221088"/>
            <a:ext cx="8229600" cy="1224136"/>
          </a:xfrm>
        </p:spPr>
        <p:txBody>
          <a:bodyPr>
            <a:normAutofit fontScale="92500"/>
          </a:bodyPr>
          <a:lstStyle/>
          <a:p>
            <a:r>
              <a:rPr lang="en-US" altLang="zh-TW" dirty="0"/>
              <a:t>With these figures, you can construct</a:t>
            </a:r>
            <a:r>
              <a:rPr lang="en-US" altLang="zh-TW" i="1" dirty="0"/>
              <a:t> HT</a:t>
            </a:r>
            <a:r>
              <a:rPr lang="en-US" altLang="zh-TW" i="1" baseline="-25000" dirty="0"/>
              <a:t> 4</a:t>
            </a:r>
            <a:r>
              <a:rPr lang="en-US" altLang="zh-TW" i="1" dirty="0"/>
              <a:t>, HT</a:t>
            </a:r>
            <a:r>
              <a:rPr lang="en-US" altLang="zh-TW" i="1" baseline="-25000" dirty="0"/>
              <a:t>5</a:t>
            </a:r>
            <a:r>
              <a:rPr lang="en-US" altLang="zh-TW" dirty="0"/>
              <a:t>,</a:t>
            </a:r>
            <a:r>
              <a:rPr lang="en-US" altLang="zh-TW" i="1" dirty="0"/>
              <a:t> HT</a:t>
            </a:r>
            <a:r>
              <a:rPr lang="en-US" altLang="zh-TW" i="1" baseline="-25000" dirty="0"/>
              <a:t>6</a:t>
            </a:r>
            <a:r>
              <a:rPr lang="en-US" altLang="zh-TW" i="1" dirty="0"/>
              <a:t>,…. </a:t>
            </a:r>
            <a:r>
              <a:rPr lang="en-US" altLang="zh-TW" dirty="0"/>
              <a:t>and so on. It can be demonstrated that </a:t>
            </a:r>
            <a:r>
              <a:rPr lang="en-US" altLang="zh-TW" i="1" dirty="0"/>
              <a:t>HT</a:t>
            </a:r>
            <a:r>
              <a:rPr lang="en-US" altLang="zh-TW" i="1" baseline="-25000" dirty="0"/>
              <a:t>41</a:t>
            </a:r>
            <a:r>
              <a:rPr lang="en-US" altLang="zh-TW" dirty="0"/>
              <a:t> has </a:t>
            </a:r>
            <a:r>
              <a:rPr lang="en-US" altLang="zh-TW" i="1" dirty="0"/>
              <a:t>10086 </a:t>
            </a:r>
            <a:r>
              <a:rPr lang="en-US" altLang="zh-TW" dirty="0"/>
              <a:t>vertices and a diameter of </a:t>
            </a:r>
            <a:r>
              <a:rPr lang="en-US" altLang="zh-TW" i="1" dirty="0"/>
              <a:t>82</a:t>
            </a:r>
            <a:r>
              <a:rPr lang="en-US" altLang="zh-TW" dirty="0"/>
              <a:t>.</a:t>
            </a:r>
          </a:p>
          <a:p>
            <a:r>
              <a:rPr lang="en-US" altLang="zh-TW" dirty="0">
                <a:solidFill>
                  <a:srgbClr val="FF0000"/>
                </a:solidFill>
              </a:rPr>
              <a:t>O(n</a:t>
            </a:r>
            <a:r>
              <a:rPr lang="en-US" altLang="zh-TW" baseline="30000" dirty="0">
                <a:solidFill>
                  <a:srgbClr val="FF0000"/>
                </a:solidFill>
              </a:rPr>
              <a:t>1/2</a:t>
            </a:r>
            <a:r>
              <a:rPr lang="en-US" altLang="zh-TW" dirty="0">
                <a:solidFill>
                  <a:srgbClr val="FF0000"/>
                </a:solidFill>
              </a:rPr>
              <a:t>)</a:t>
            </a:r>
          </a:p>
          <a:p>
            <a:endParaRPr lang="en-US" altLang="zh-TW" dirty="0"/>
          </a:p>
          <a:p>
            <a:endParaRPr lang="zh-TW" altLang="zh-TW" dirty="0"/>
          </a:p>
          <a:p>
            <a:endParaRPr lang="zh-TW" altLang="zh-TW" dirty="0"/>
          </a:p>
          <a:p>
            <a:endParaRPr lang="zh-TW" altLang="en-US" dirty="0"/>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5" name="矩形 4"/>
          <p:cNvSpPr/>
          <p:nvPr/>
        </p:nvSpPr>
        <p:spPr>
          <a:xfrm>
            <a:off x="3951381" y="3635732"/>
            <a:ext cx="1241237" cy="369332"/>
          </a:xfrm>
          <a:prstGeom prst="rect">
            <a:avLst/>
          </a:prstGeom>
        </p:spPr>
        <p:txBody>
          <a:bodyPr wrap="none">
            <a:spAutoFit/>
          </a:bodyPr>
          <a:lstStyle/>
          <a:p>
            <a:r>
              <a:rPr lang="en-US" altLang="zh-TW" dirty="0"/>
              <a:t>Figure 6-35</a:t>
            </a:r>
            <a:endParaRPr lang="zh-TW" altLang="zh-TW" dirty="0"/>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C1EEC68E-45FA-4B63-81C9-A47A83E88D05}" type="slidenum">
              <a:rPr lang="zh-TW" altLang="en-US" smtClean="0"/>
              <a:t>30</a:t>
            </a:fld>
            <a:endParaRPr lang="zh-TW" altLang="en-US"/>
          </a:p>
        </p:txBody>
      </p:sp>
      <p:grpSp>
        <p:nvGrpSpPr>
          <p:cNvPr id="10" name="群組 9"/>
          <p:cNvGrpSpPr/>
          <p:nvPr/>
        </p:nvGrpSpPr>
        <p:grpSpPr>
          <a:xfrm>
            <a:off x="1938337" y="1196752"/>
            <a:ext cx="5922632" cy="2609850"/>
            <a:chOff x="1938337" y="1196752"/>
            <a:chExt cx="5922632" cy="2609850"/>
          </a:xfrm>
        </p:grpSpPr>
        <p:graphicFrame>
          <p:nvGraphicFramePr>
            <p:cNvPr id="4" name="物件 3"/>
            <p:cNvGraphicFramePr>
              <a:graphicFrameLocks noChangeAspect="1"/>
            </p:cNvGraphicFramePr>
            <p:nvPr>
              <p:extLst>
                <p:ext uri="{D42A27DB-BD31-4B8C-83A1-F6EECF244321}">
                  <p14:modId xmlns:p14="http://schemas.microsoft.com/office/powerpoint/2010/main" val="2573616317"/>
                </p:ext>
              </p:extLst>
            </p:nvPr>
          </p:nvGraphicFramePr>
          <p:xfrm>
            <a:off x="1938337" y="1196752"/>
            <a:ext cx="5267325" cy="2609850"/>
          </p:xfrm>
          <a:graphic>
            <a:graphicData uri="http://schemas.openxmlformats.org/presentationml/2006/ole">
              <mc:AlternateContent xmlns:mc="http://schemas.openxmlformats.org/markup-compatibility/2006">
                <mc:Choice xmlns:v="urn:schemas-microsoft-com:vml" Requires="v">
                  <p:oleObj spid="_x0000_s65552" r:id="rId3" imgW="5875020" imgH="2914650" progId="Visio.Drawing.6">
                    <p:embed/>
                  </p:oleObj>
                </mc:Choice>
                <mc:Fallback>
                  <p:oleObj r:id="rId3" imgW="5875020" imgH="2914650" progId="Visio.Drawing.6">
                    <p:embed/>
                    <p:pic>
                      <p:nvPicPr>
                        <p:cNvPr id="4" name="物件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8337" y="1196752"/>
                          <a:ext cx="5267325" cy="2609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8" name="圖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79031" y="1988840"/>
              <a:ext cx="481938" cy="643925"/>
            </a:xfrm>
            <a:prstGeom prst="rect">
              <a:avLst/>
            </a:prstGeom>
          </p:spPr>
        </p:pic>
      </p:grpSp>
    </p:spTree>
    <p:extLst>
      <p:ext uri="{BB962C8B-B14F-4D97-AF65-F5344CB8AC3E}">
        <p14:creationId xmlns:p14="http://schemas.microsoft.com/office/powerpoint/2010/main" val="13167944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253008" y="4932271"/>
            <a:ext cx="8229600" cy="1440160"/>
          </a:xfrm>
        </p:spPr>
        <p:txBody>
          <a:bodyPr>
            <a:normAutofit fontScale="92500"/>
          </a:bodyPr>
          <a:lstStyle/>
          <a:p>
            <a:r>
              <a:rPr lang="en-US" altLang="zh-TW" dirty="0"/>
              <a:t>With these figures, you can construct</a:t>
            </a:r>
            <a:r>
              <a:rPr lang="en-US" altLang="zh-TW" i="1" dirty="0"/>
              <a:t> BT</a:t>
            </a:r>
            <a:r>
              <a:rPr lang="en-US" altLang="zh-TW" i="1" baseline="-25000" dirty="0"/>
              <a:t> 4</a:t>
            </a:r>
            <a:r>
              <a:rPr lang="en-US" altLang="zh-TW" i="1" dirty="0"/>
              <a:t>, BT</a:t>
            </a:r>
            <a:r>
              <a:rPr lang="en-US" altLang="zh-TW" i="1" baseline="-25000" dirty="0"/>
              <a:t>5</a:t>
            </a:r>
            <a:r>
              <a:rPr lang="en-US" altLang="zh-TW" dirty="0"/>
              <a:t>,</a:t>
            </a:r>
            <a:r>
              <a:rPr lang="en-US" altLang="zh-TW" i="1" dirty="0"/>
              <a:t> BT</a:t>
            </a:r>
            <a:r>
              <a:rPr lang="en-US" altLang="zh-TW" i="1" baseline="-25000" dirty="0"/>
              <a:t>6</a:t>
            </a:r>
            <a:r>
              <a:rPr lang="en-US" altLang="zh-TW" i="1" dirty="0"/>
              <a:t>,…. </a:t>
            </a:r>
            <a:r>
              <a:rPr lang="en-US" altLang="zh-TW" dirty="0"/>
              <a:t>and so on. It can be demonstrated that </a:t>
            </a:r>
            <a:r>
              <a:rPr lang="en-US" altLang="zh-TW" i="1" dirty="0"/>
              <a:t>BT</a:t>
            </a:r>
            <a:r>
              <a:rPr lang="en-US" altLang="zh-TW" i="1" baseline="-25000" dirty="0"/>
              <a:t>11</a:t>
            </a:r>
            <a:r>
              <a:rPr lang="en-US" altLang="zh-TW" dirty="0"/>
              <a:t> has </a:t>
            </a:r>
            <a:r>
              <a:rPr lang="en-US" altLang="zh-TW" i="1" dirty="0"/>
              <a:t>12284 </a:t>
            </a:r>
            <a:r>
              <a:rPr lang="en-US" altLang="zh-TW" dirty="0"/>
              <a:t>vertices and a diameter of </a:t>
            </a:r>
            <a:r>
              <a:rPr lang="en-US" altLang="zh-TW" i="1" dirty="0">
                <a:solidFill>
                  <a:srgbClr val="FF0000"/>
                </a:solidFill>
              </a:rPr>
              <a:t>23</a:t>
            </a:r>
            <a:r>
              <a:rPr lang="en-US" altLang="zh-TW" dirty="0"/>
              <a:t>. </a:t>
            </a:r>
          </a:p>
          <a:p>
            <a:r>
              <a:rPr lang="en-US" altLang="zh-TW" dirty="0">
                <a:solidFill>
                  <a:srgbClr val="FF0000"/>
                </a:solidFill>
              </a:rPr>
              <a:t> 2 log n</a:t>
            </a:r>
            <a:endParaRPr lang="zh-TW" altLang="zh-TW" dirty="0">
              <a:solidFill>
                <a:srgbClr val="FF0000"/>
              </a:solidFill>
            </a:endParaRP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graphicFrame>
        <p:nvGraphicFramePr>
          <p:cNvPr id="4" name="物件 3"/>
          <p:cNvGraphicFramePr>
            <a:graphicFrameLocks noChangeAspect="1"/>
          </p:cNvGraphicFramePr>
          <p:nvPr>
            <p:extLst/>
          </p:nvPr>
        </p:nvGraphicFramePr>
        <p:xfrm>
          <a:off x="2843808" y="836712"/>
          <a:ext cx="3048000" cy="3657600"/>
        </p:xfrm>
        <a:graphic>
          <a:graphicData uri="http://schemas.openxmlformats.org/presentationml/2006/ole">
            <mc:AlternateContent xmlns:mc="http://schemas.openxmlformats.org/markup-compatibility/2006">
              <mc:Choice xmlns:v="urn:schemas-microsoft-com:vml" Requires="v">
                <p:oleObj spid="_x0000_s66577" r:id="rId3" imgW="3043047" imgH="3659124" progId="Visio.Drawing.6">
                  <p:embed/>
                </p:oleObj>
              </mc:Choice>
              <mc:Fallback>
                <p:oleObj r:id="rId3" imgW="3043047" imgH="3659124" progId="Visio.Drawing.6">
                  <p:embed/>
                  <p:pic>
                    <p:nvPicPr>
                      <p:cNvPr id="4" name="物件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3808" y="836712"/>
                        <a:ext cx="3048000" cy="3657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矩形 4"/>
          <p:cNvSpPr/>
          <p:nvPr/>
        </p:nvSpPr>
        <p:spPr>
          <a:xfrm>
            <a:off x="3951381" y="4581128"/>
            <a:ext cx="1241237" cy="369332"/>
          </a:xfrm>
          <a:prstGeom prst="rect">
            <a:avLst/>
          </a:prstGeom>
        </p:spPr>
        <p:txBody>
          <a:bodyPr wrap="none">
            <a:spAutoFit/>
          </a:bodyPr>
          <a:lstStyle/>
          <a:p>
            <a:r>
              <a:rPr lang="en-US" altLang="zh-TW" dirty="0"/>
              <a:t>Figure 6-36</a:t>
            </a:r>
            <a:endParaRPr lang="zh-TW" altLang="zh-TW" dirty="0"/>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C1EEC68E-45FA-4B63-81C9-A47A83E88D05}" type="slidenum">
              <a:rPr lang="zh-TW" altLang="en-US" smtClean="0"/>
              <a:t>31</a:t>
            </a:fld>
            <a:endParaRPr lang="zh-TW" altLang="en-US"/>
          </a:p>
        </p:txBody>
      </p:sp>
      <p:sp>
        <p:nvSpPr>
          <p:cNvPr id="8" name="矩形 7"/>
          <p:cNvSpPr/>
          <p:nvPr/>
        </p:nvSpPr>
        <p:spPr>
          <a:xfrm>
            <a:off x="3733800" y="5710019"/>
            <a:ext cx="4572000" cy="646331"/>
          </a:xfrm>
          <a:prstGeom prst="rect">
            <a:avLst/>
          </a:prstGeom>
        </p:spPr>
        <p:txBody>
          <a:bodyPr>
            <a:spAutoFit/>
          </a:bodyPr>
          <a:lstStyle/>
          <a:p>
            <a:r>
              <a:rPr lang="en-US" altLang="zh-TW" dirty="0">
                <a:solidFill>
                  <a:srgbClr val="FF0000"/>
                </a:solidFill>
              </a:rPr>
              <a:t>It can be shown that </a:t>
            </a:r>
            <a:r>
              <a:rPr lang="en-US" altLang="zh-TW" i="1" dirty="0">
                <a:solidFill>
                  <a:srgbClr val="FF0000"/>
                </a:solidFill>
              </a:rPr>
              <a:t>B</a:t>
            </a:r>
            <a:r>
              <a:rPr lang="en-US" altLang="zh-TW" i="1" baseline="-25000" dirty="0">
                <a:solidFill>
                  <a:srgbClr val="FF0000"/>
                </a:solidFill>
              </a:rPr>
              <a:t>12</a:t>
            </a:r>
            <a:r>
              <a:rPr lang="en-US" altLang="zh-TW" dirty="0">
                <a:solidFill>
                  <a:srgbClr val="FF0000"/>
                </a:solidFill>
              </a:rPr>
              <a:t> is a graph with 12286 vertices and a diameter of 24.</a:t>
            </a:r>
            <a:endParaRPr lang="zh-TW" altLang="en-US" dirty="0">
              <a:solidFill>
                <a:srgbClr val="FF0000"/>
              </a:solidFill>
            </a:endParaRPr>
          </a:p>
        </p:txBody>
      </p:sp>
    </p:spTree>
    <p:extLst>
      <p:ext uri="{BB962C8B-B14F-4D97-AF65-F5344CB8AC3E}">
        <p14:creationId xmlns:p14="http://schemas.microsoft.com/office/powerpoint/2010/main" val="10653375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normAutofit/>
          </a:bodyPr>
          <a:lstStyle/>
          <a:p>
            <a:r>
              <a:rPr lang="en-US" altLang="zh-TW" dirty="0"/>
              <a:t>Do we miss anything?</a:t>
            </a:r>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C1EEC68E-45FA-4B63-81C9-A47A83E88D05}" type="slidenum">
              <a:rPr lang="zh-TW" altLang="en-US" smtClean="0"/>
              <a:t>32</a:t>
            </a:fld>
            <a:endParaRPr lang="zh-TW" altLang="en-US"/>
          </a:p>
        </p:txBody>
      </p:sp>
    </p:spTree>
    <p:extLst>
      <p:ext uri="{BB962C8B-B14F-4D97-AF65-F5344CB8AC3E}">
        <p14:creationId xmlns:p14="http://schemas.microsoft.com/office/powerpoint/2010/main" val="2214480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endParaRPr lang="zh-TW" altLang="en-US" dirty="0"/>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C1EEC68E-45FA-4B63-81C9-A47A83E88D05}" type="slidenum">
              <a:rPr lang="zh-TW" altLang="en-US" smtClean="0"/>
              <a:t>33</a:t>
            </a:fld>
            <a:endParaRPr lang="zh-TW" altLang="en-US"/>
          </a:p>
        </p:txBody>
      </p:sp>
      <p:pic>
        <p:nvPicPr>
          <p:cNvPr id="5" name="圖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10" y="1484784"/>
            <a:ext cx="9144000" cy="3468652"/>
          </a:xfrm>
          <a:prstGeom prst="rect">
            <a:avLst/>
          </a:prstGeom>
        </p:spPr>
      </p:pic>
      <p:sp>
        <p:nvSpPr>
          <p:cNvPr id="8" name="矩形 7"/>
          <p:cNvSpPr/>
          <p:nvPr/>
        </p:nvSpPr>
        <p:spPr>
          <a:xfrm>
            <a:off x="3978291" y="5069072"/>
            <a:ext cx="1241237" cy="369332"/>
          </a:xfrm>
          <a:prstGeom prst="rect">
            <a:avLst/>
          </a:prstGeom>
        </p:spPr>
        <p:txBody>
          <a:bodyPr wrap="none">
            <a:spAutoFit/>
          </a:bodyPr>
          <a:lstStyle/>
          <a:p>
            <a:r>
              <a:rPr lang="en-US" altLang="zh-TW" dirty="0"/>
              <a:t>Figure 6-37</a:t>
            </a:r>
            <a:endParaRPr lang="zh-TW" altLang="zh-TW" dirty="0"/>
          </a:p>
        </p:txBody>
      </p:sp>
    </p:spTree>
    <p:extLst>
      <p:ext uri="{BB962C8B-B14F-4D97-AF65-F5344CB8AC3E}">
        <p14:creationId xmlns:p14="http://schemas.microsoft.com/office/powerpoint/2010/main" val="2090360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en-US" altLang="zh-TW" dirty="0"/>
              <a:t>Figure 6-37 is obtained by combining the left graph </a:t>
            </a:r>
            <a:r>
              <a:rPr lang="en-US" altLang="zh-TW" i="1" dirty="0"/>
              <a:t>G</a:t>
            </a:r>
            <a:r>
              <a:rPr lang="en-US" altLang="zh-TW" dirty="0"/>
              <a:t> and the right graph </a:t>
            </a:r>
            <a:r>
              <a:rPr lang="en-US" altLang="zh-TW" i="1" dirty="0"/>
              <a:t>H</a:t>
            </a:r>
            <a:r>
              <a:rPr lang="en-US" altLang="zh-TW" dirty="0"/>
              <a:t> in Figure 6-38 by the following procedure:</a:t>
            </a:r>
          </a:p>
          <a:p>
            <a:pPr marL="457200" indent="-457200">
              <a:buAutoNum type="arabicPeriod"/>
            </a:pPr>
            <a:r>
              <a:rPr lang="en-US" altLang="zh-TW" dirty="0"/>
              <a:t>Pick any edge (C,D) of </a:t>
            </a:r>
            <a:r>
              <a:rPr lang="en-US" altLang="zh-TW" i="1" dirty="0"/>
              <a:t>G</a:t>
            </a:r>
            <a:r>
              <a:rPr lang="en-US" altLang="zh-TW" dirty="0"/>
              <a:t>. Let Z</a:t>
            </a:r>
            <a:r>
              <a:rPr lang="en-US" altLang="zh-TW" baseline="-25000" dirty="0"/>
              <a:t>1</a:t>
            </a:r>
            <a:r>
              <a:rPr lang="en-US" altLang="zh-TW" dirty="0"/>
              <a:t> and Z</a:t>
            </a:r>
            <a:r>
              <a:rPr lang="en-US" altLang="zh-TW" baseline="-25000" dirty="0"/>
              <a:t>2</a:t>
            </a:r>
            <a:r>
              <a:rPr lang="en-US" altLang="zh-TW" dirty="0"/>
              <a:t> be the two neighbors of C other then D and W</a:t>
            </a:r>
            <a:r>
              <a:rPr lang="en-US" altLang="zh-TW" baseline="-25000" dirty="0"/>
              <a:t>1</a:t>
            </a:r>
            <a:r>
              <a:rPr lang="en-US" altLang="zh-TW" dirty="0"/>
              <a:t> and W</a:t>
            </a:r>
            <a:r>
              <a:rPr lang="en-US" altLang="zh-TW" baseline="-25000" dirty="0"/>
              <a:t>2</a:t>
            </a:r>
            <a:r>
              <a:rPr lang="en-US" altLang="zh-TW" dirty="0"/>
              <a:t> be the two neighbors of D other then C.</a:t>
            </a:r>
          </a:p>
          <a:p>
            <a:pPr marL="457200" indent="-457200">
              <a:buFontTx/>
              <a:buAutoNum type="arabicPeriod"/>
            </a:pPr>
            <a:r>
              <a:rPr lang="en-US" altLang="zh-TW" dirty="0"/>
              <a:t>Pick an edge of (A,B) of H. Let X</a:t>
            </a:r>
            <a:r>
              <a:rPr lang="en-US" altLang="zh-TW" baseline="-25000" dirty="0"/>
              <a:t>1</a:t>
            </a:r>
            <a:r>
              <a:rPr lang="en-US" altLang="zh-TW" dirty="0"/>
              <a:t> and X</a:t>
            </a:r>
            <a:r>
              <a:rPr lang="en-US" altLang="zh-TW" baseline="-25000" dirty="0"/>
              <a:t>2</a:t>
            </a:r>
            <a:r>
              <a:rPr lang="en-US" altLang="zh-TW" dirty="0"/>
              <a:t> be the two neighbors of A other then B and Y</a:t>
            </a:r>
            <a:r>
              <a:rPr lang="en-US" altLang="zh-TW" baseline="-25000" dirty="0"/>
              <a:t>1</a:t>
            </a:r>
            <a:r>
              <a:rPr lang="en-US" altLang="zh-TW" dirty="0"/>
              <a:t> and Y</a:t>
            </a:r>
            <a:r>
              <a:rPr lang="en-US" altLang="zh-TW" baseline="-25000" dirty="0"/>
              <a:t>2</a:t>
            </a:r>
            <a:r>
              <a:rPr lang="en-US" altLang="zh-TW" dirty="0"/>
              <a:t> be the two neighbors of B other then A.</a:t>
            </a:r>
          </a:p>
          <a:p>
            <a:pPr marL="457200" indent="-457200">
              <a:buFontTx/>
              <a:buAutoNum type="arabicPeriod"/>
            </a:pPr>
            <a:r>
              <a:rPr lang="en-US" altLang="zh-TW" dirty="0"/>
              <a:t>Delete vertices C and D from </a:t>
            </a:r>
            <a:r>
              <a:rPr lang="en-US" altLang="zh-TW" i="1" dirty="0"/>
              <a:t>G</a:t>
            </a:r>
            <a:r>
              <a:rPr lang="en-US" altLang="zh-TW" dirty="0"/>
              <a:t> and delete vertices A and B from </a:t>
            </a:r>
            <a:r>
              <a:rPr lang="en-US" altLang="zh-TW" i="1" dirty="0"/>
              <a:t>H</a:t>
            </a:r>
            <a:r>
              <a:rPr lang="en-US" altLang="zh-TW" dirty="0"/>
              <a:t>.</a:t>
            </a:r>
          </a:p>
          <a:p>
            <a:pPr marL="457200" indent="-457200">
              <a:buFontTx/>
              <a:buAutoNum type="arabicPeriod"/>
            </a:pPr>
            <a:r>
              <a:rPr lang="en-US" altLang="zh-TW" dirty="0"/>
              <a:t>Join Z</a:t>
            </a:r>
            <a:r>
              <a:rPr lang="en-US" altLang="zh-TW" baseline="-25000" dirty="0"/>
              <a:t>1</a:t>
            </a:r>
            <a:r>
              <a:rPr lang="en-US" altLang="zh-TW" dirty="0"/>
              <a:t> and X</a:t>
            </a:r>
            <a:r>
              <a:rPr lang="en-US" altLang="zh-TW" baseline="-25000" dirty="0"/>
              <a:t>1</a:t>
            </a:r>
            <a:r>
              <a:rPr lang="en-US" altLang="zh-TW" dirty="0"/>
              <a:t> with an edge, join Z</a:t>
            </a:r>
            <a:r>
              <a:rPr lang="en-US" altLang="zh-TW" baseline="-25000" dirty="0"/>
              <a:t>2</a:t>
            </a:r>
            <a:r>
              <a:rPr lang="en-US" altLang="zh-TW" dirty="0"/>
              <a:t> and X</a:t>
            </a:r>
            <a:r>
              <a:rPr lang="en-US" altLang="zh-TW" baseline="-25000" dirty="0"/>
              <a:t>2</a:t>
            </a:r>
            <a:r>
              <a:rPr lang="en-US" altLang="zh-TW" dirty="0"/>
              <a:t> with an edge, join W</a:t>
            </a:r>
            <a:r>
              <a:rPr lang="en-US" altLang="zh-TW" baseline="-25000" dirty="0"/>
              <a:t>1</a:t>
            </a:r>
            <a:r>
              <a:rPr lang="en-US" altLang="zh-TW" dirty="0"/>
              <a:t> and Y</a:t>
            </a:r>
            <a:r>
              <a:rPr lang="en-US" altLang="zh-TW" baseline="-25000" dirty="0"/>
              <a:t>1</a:t>
            </a:r>
            <a:r>
              <a:rPr lang="en-US" altLang="zh-TW" dirty="0"/>
              <a:t> with an edge, and join W</a:t>
            </a:r>
            <a:r>
              <a:rPr lang="en-US" altLang="zh-TW" baseline="-25000" dirty="0"/>
              <a:t>2</a:t>
            </a:r>
            <a:r>
              <a:rPr lang="en-US" altLang="zh-TW" dirty="0"/>
              <a:t> and Y</a:t>
            </a:r>
            <a:r>
              <a:rPr lang="en-US" altLang="zh-TW" baseline="-25000" dirty="0"/>
              <a:t>2</a:t>
            </a:r>
            <a:r>
              <a:rPr lang="en-US" altLang="zh-TW" dirty="0"/>
              <a:t> with an edge.</a:t>
            </a:r>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C1EEC68E-45FA-4B63-81C9-A47A83E88D05}" type="slidenum">
              <a:rPr lang="zh-TW" altLang="en-US" smtClean="0"/>
              <a:t>34</a:t>
            </a:fld>
            <a:endParaRPr lang="zh-TW" altLang="en-US" dirty="0"/>
          </a:p>
        </p:txBody>
      </p:sp>
    </p:spTree>
    <p:extLst>
      <p:ext uri="{BB962C8B-B14F-4D97-AF65-F5344CB8AC3E}">
        <p14:creationId xmlns:p14="http://schemas.microsoft.com/office/powerpoint/2010/main" val="8443985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C1EEC68E-45FA-4B63-81C9-A47A83E88D05}" type="slidenum">
              <a:rPr lang="zh-TW" altLang="en-US" smtClean="0"/>
              <a:t>35</a:t>
            </a:fld>
            <a:endParaRPr lang="zh-TW" altLang="en-US"/>
          </a:p>
        </p:txBody>
      </p:sp>
      <p:pic>
        <p:nvPicPr>
          <p:cNvPr id="8" name="內容版面配置區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1600" y="1739657"/>
            <a:ext cx="2785642" cy="2682018"/>
          </a:xfrm>
        </p:spPr>
      </p:pic>
      <p:pic>
        <p:nvPicPr>
          <p:cNvPr id="9" name="圖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1960" y="1556792"/>
            <a:ext cx="4876397" cy="3047748"/>
          </a:xfrm>
          <a:prstGeom prst="rect">
            <a:avLst/>
          </a:prstGeom>
        </p:spPr>
      </p:pic>
      <p:sp>
        <p:nvSpPr>
          <p:cNvPr id="10" name="文字方塊 9"/>
          <p:cNvSpPr txBox="1"/>
          <p:nvPr/>
        </p:nvSpPr>
        <p:spPr>
          <a:xfrm>
            <a:off x="1622538" y="1412892"/>
            <a:ext cx="468398" cy="369332"/>
          </a:xfrm>
          <a:prstGeom prst="rect">
            <a:avLst/>
          </a:prstGeom>
          <a:noFill/>
        </p:spPr>
        <p:txBody>
          <a:bodyPr wrap="none" rtlCol="0">
            <a:spAutoFit/>
          </a:bodyPr>
          <a:lstStyle/>
          <a:p>
            <a:r>
              <a:rPr lang="en-US" altLang="zh-TW" i="1" dirty="0"/>
              <a:t>W</a:t>
            </a:r>
            <a:r>
              <a:rPr lang="en-US" altLang="zh-TW" i="1" baseline="-25000" dirty="0"/>
              <a:t>1</a:t>
            </a:r>
            <a:endParaRPr lang="zh-TW" altLang="en-US" i="1" baseline="-25000" dirty="0"/>
          </a:p>
        </p:txBody>
      </p:sp>
      <p:sp>
        <p:nvSpPr>
          <p:cNvPr id="11" name="文字方塊 10"/>
          <p:cNvSpPr txBox="1"/>
          <p:nvPr/>
        </p:nvSpPr>
        <p:spPr>
          <a:xfrm>
            <a:off x="2886115" y="1484784"/>
            <a:ext cx="327334" cy="369332"/>
          </a:xfrm>
          <a:prstGeom prst="rect">
            <a:avLst/>
          </a:prstGeom>
          <a:noFill/>
        </p:spPr>
        <p:txBody>
          <a:bodyPr wrap="none" rtlCol="0">
            <a:spAutoFit/>
          </a:bodyPr>
          <a:lstStyle/>
          <a:p>
            <a:r>
              <a:rPr lang="en-US" altLang="zh-TW" i="1" dirty="0"/>
              <a:t>D</a:t>
            </a:r>
            <a:endParaRPr lang="zh-TW" altLang="en-US" i="1" dirty="0"/>
          </a:p>
        </p:txBody>
      </p:sp>
      <p:sp>
        <p:nvSpPr>
          <p:cNvPr id="12" name="文字方塊 11"/>
          <p:cNvSpPr txBox="1"/>
          <p:nvPr/>
        </p:nvSpPr>
        <p:spPr>
          <a:xfrm>
            <a:off x="2745058" y="1988840"/>
            <a:ext cx="468398" cy="369332"/>
          </a:xfrm>
          <a:prstGeom prst="rect">
            <a:avLst/>
          </a:prstGeom>
          <a:noFill/>
        </p:spPr>
        <p:txBody>
          <a:bodyPr wrap="none" rtlCol="0">
            <a:spAutoFit/>
          </a:bodyPr>
          <a:lstStyle/>
          <a:p>
            <a:r>
              <a:rPr lang="en-US" altLang="zh-TW" i="1" dirty="0"/>
              <a:t>W</a:t>
            </a:r>
            <a:r>
              <a:rPr lang="en-US" altLang="zh-TW" i="1" baseline="-25000" dirty="0"/>
              <a:t>2</a:t>
            </a:r>
            <a:endParaRPr lang="zh-TW" altLang="en-US" i="1" baseline="-25000" dirty="0"/>
          </a:p>
        </p:txBody>
      </p:sp>
      <p:sp>
        <p:nvSpPr>
          <p:cNvPr id="13" name="文字方塊 12"/>
          <p:cNvSpPr txBox="1"/>
          <p:nvPr/>
        </p:nvSpPr>
        <p:spPr>
          <a:xfrm>
            <a:off x="3626151" y="2358172"/>
            <a:ext cx="304892" cy="369332"/>
          </a:xfrm>
          <a:prstGeom prst="rect">
            <a:avLst/>
          </a:prstGeom>
          <a:noFill/>
        </p:spPr>
        <p:txBody>
          <a:bodyPr wrap="none" rtlCol="0">
            <a:spAutoFit/>
          </a:bodyPr>
          <a:lstStyle/>
          <a:p>
            <a:r>
              <a:rPr lang="en-US" altLang="zh-TW" i="1" dirty="0"/>
              <a:t>C</a:t>
            </a:r>
            <a:endParaRPr lang="zh-TW" altLang="en-US" i="1" dirty="0"/>
          </a:p>
        </p:txBody>
      </p:sp>
      <p:sp>
        <p:nvSpPr>
          <p:cNvPr id="14" name="矩形 13"/>
          <p:cNvSpPr/>
          <p:nvPr/>
        </p:nvSpPr>
        <p:spPr>
          <a:xfrm>
            <a:off x="3626151" y="3501008"/>
            <a:ext cx="370614" cy="369332"/>
          </a:xfrm>
          <a:prstGeom prst="rect">
            <a:avLst/>
          </a:prstGeom>
        </p:spPr>
        <p:txBody>
          <a:bodyPr wrap="none">
            <a:spAutoFit/>
          </a:bodyPr>
          <a:lstStyle/>
          <a:p>
            <a:r>
              <a:rPr lang="en-US" altLang="zh-TW" i="1" dirty="0"/>
              <a:t>Z</a:t>
            </a:r>
            <a:r>
              <a:rPr lang="en-US" altLang="zh-TW" i="1" baseline="-25000" dirty="0"/>
              <a:t>1</a:t>
            </a:r>
            <a:endParaRPr lang="zh-TW" altLang="en-US" i="1" baseline="-25000" dirty="0"/>
          </a:p>
        </p:txBody>
      </p:sp>
      <p:sp>
        <p:nvSpPr>
          <p:cNvPr id="15" name="文字方塊 14"/>
          <p:cNvSpPr txBox="1"/>
          <p:nvPr/>
        </p:nvSpPr>
        <p:spPr>
          <a:xfrm>
            <a:off x="3253590" y="2693852"/>
            <a:ext cx="370614" cy="369332"/>
          </a:xfrm>
          <a:prstGeom prst="rect">
            <a:avLst/>
          </a:prstGeom>
          <a:noFill/>
        </p:spPr>
        <p:txBody>
          <a:bodyPr wrap="none" rtlCol="0">
            <a:spAutoFit/>
          </a:bodyPr>
          <a:lstStyle/>
          <a:p>
            <a:r>
              <a:rPr lang="en-US" altLang="zh-TW" i="1" dirty="0"/>
              <a:t>Z</a:t>
            </a:r>
            <a:r>
              <a:rPr lang="en-US" altLang="zh-TW" i="1" baseline="-25000" dirty="0"/>
              <a:t>2</a:t>
            </a:r>
            <a:endParaRPr lang="zh-TW" altLang="en-US" i="1" baseline="-25000" dirty="0"/>
          </a:p>
        </p:txBody>
      </p:sp>
      <p:sp>
        <p:nvSpPr>
          <p:cNvPr id="16" name="矩形 15"/>
          <p:cNvSpPr/>
          <p:nvPr/>
        </p:nvSpPr>
        <p:spPr>
          <a:xfrm>
            <a:off x="5652120" y="2083890"/>
            <a:ext cx="365806" cy="369332"/>
          </a:xfrm>
          <a:prstGeom prst="rect">
            <a:avLst/>
          </a:prstGeom>
        </p:spPr>
        <p:txBody>
          <a:bodyPr wrap="none">
            <a:spAutoFit/>
          </a:bodyPr>
          <a:lstStyle/>
          <a:p>
            <a:r>
              <a:rPr lang="en-US" altLang="zh-TW" i="1" dirty="0"/>
              <a:t>y</a:t>
            </a:r>
            <a:r>
              <a:rPr lang="en-US" altLang="zh-TW" i="1" baseline="-25000" dirty="0"/>
              <a:t>1</a:t>
            </a:r>
            <a:endParaRPr lang="zh-TW" altLang="en-US" i="1" baseline="-25000" dirty="0"/>
          </a:p>
        </p:txBody>
      </p:sp>
      <p:sp>
        <p:nvSpPr>
          <p:cNvPr id="17" name="文字方塊 16"/>
          <p:cNvSpPr txBox="1"/>
          <p:nvPr/>
        </p:nvSpPr>
        <p:spPr>
          <a:xfrm>
            <a:off x="5148064" y="2743741"/>
            <a:ext cx="309700" cy="369332"/>
          </a:xfrm>
          <a:prstGeom prst="rect">
            <a:avLst/>
          </a:prstGeom>
          <a:noFill/>
        </p:spPr>
        <p:txBody>
          <a:bodyPr wrap="none" rtlCol="0">
            <a:spAutoFit/>
          </a:bodyPr>
          <a:lstStyle/>
          <a:p>
            <a:r>
              <a:rPr lang="en-US" altLang="zh-TW" i="1" dirty="0"/>
              <a:t>B</a:t>
            </a:r>
            <a:endParaRPr lang="zh-TW" altLang="en-US" i="1" dirty="0"/>
          </a:p>
        </p:txBody>
      </p:sp>
      <p:sp>
        <p:nvSpPr>
          <p:cNvPr id="18" name="文字方塊 17"/>
          <p:cNvSpPr txBox="1"/>
          <p:nvPr/>
        </p:nvSpPr>
        <p:spPr>
          <a:xfrm>
            <a:off x="4427984" y="3729743"/>
            <a:ext cx="317716" cy="369332"/>
          </a:xfrm>
          <a:prstGeom prst="rect">
            <a:avLst/>
          </a:prstGeom>
          <a:noFill/>
        </p:spPr>
        <p:txBody>
          <a:bodyPr wrap="none" rtlCol="0">
            <a:spAutoFit/>
          </a:bodyPr>
          <a:lstStyle/>
          <a:p>
            <a:r>
              <a:rPr lang="en-US" altLang="zh-TW" i="1" dirty="0"/>
              <a:t>A</a:t>
            </a:r>
            <a:endParaRPr lang="zh-TW" altLang="en-US" i="1" dirty="0"/>
          </a:p>
        </p:txBody>
      </p:sp>
      <p:sp>
        <p:nvSpPr>
          <p:cNvPr id="20" name="矩形 19"/>
          <p:cNvSpPr/>
          <p:nvPr/>
        </p:nvSpPr>
        <p:spPr>
          <a:xfrm>
            <a:off x="5325306" y="4327701"/>
            <a:ext cx="383438" cy="369332"/>
          </a:xfrm>
          <a:prstGeom prst="rect">
            <a:avLst/>
          </a:prstGeom>
        </p:spPr>
        <p:txBody>
          <a:bodyPr wrap="none">
            <a:spAutoFit/>
          </a:bodyPr>
          <a:lstStyle/>
          <a:p>
            <a:r>
              <a:rPr lang="en-US" altLang="zh-TW" i="1" dirty="0"/>
              <a:t>X</a:t>
            </a:r>
            <a:r>
              <a:rPr lang="en-US" altLang="zh-TW" i="1" baseline="-25000" dirty="0"/>
              <a:t>1</a:t>
            </a:r>
            <a:endParaRPr lang="zh-TW" altLang="en-US" i="1" baseline="-25000" dirty="0"/>
          </a:p>
        </p:txBody>
      </p:sp>
      <p:sp>
        <p:nvSpPr>
          <p:cNvPr id="21" name="矩形 20"/>
          <p:cNvSpPr/>
          <p:nvPr/>
        </p:nvSpPr>
        <p:spPr>
          <a:xfrm>
            <a:off x="5076586" y="3382345"/>
            <a:ext cx="383438" cy="369332"/>
          </a:xfrm>
          <a:prstGeom prst="rect">
            <a:avLst/>
          </a:prstGeom>
        </p:spPr>
        <p:txBody>
          <a:bodyPr wrap="none">
            <a:spAutoFit/>
          </a:bodyPr>
          <a:lstStyle/>
          <a:p>
            <a:r>
              <a:rPr lang="en-US" altLang="zh-TW" i="1" dirty="0"/>
              <a:t>X</a:t>
            </a:r>
            <a:r>
              <a:rPr lang="en-US" altLang="zh-TW" i="1" baseline="-25000" dirty="0"/>
              <a:t>2</a:t>
            </a:r>
            <a:endParaRPr lang="zh-TW" altLang="en-US" i="1" baseline="-25000" dirty="0"/>
          </a:p>
        </p:txBody>
      </p:sp>
      <p:sp>
        <p:nvSpPr>
          <p:cNvPr id="22" name="矩形 21"/>
          <p:cNvSpPr/>
          <p:nvPr/>
        </p:nvSpPr>
        <p:spPr>
          <a:xfrm>
            <a:off x="5647312" y="2896000"/>
            <a:ext cx="365806" cy="369332"/>
          </a:xfrm>
          <a:prstGeom prst="rect">
            <a:avLst/>
          </a:prstGeom>
        </p:spPr>
        <p:txBody>
          <a:bodyPr wrap="none">
            <a:spAutoFit/>
          </a:bodyPr>
          <a:lstStyle/>
          <a:p>
            <a:r>
              <a:rPr lang="en-US" altLang="zh-TW" i="1" dirty="0"/>
              <a:t>y</a:t>
            </a:r>
            <a:r>
              <a:rPr lang="en-US" altLang="zh-TW" i="1" baseline="-25000" dirty="0"/>
              <a:t>2</a:t>
            </a:r>
            <a:endParaRPr lang="zh-TW" altLang="en-US" i="1" baseline="-25000" dirty="0"/>
          </a:p>
        </p:txBody>
      </p:sp>
      <p:sp>
        <p:nvSpPr>
          <p:cNvPr id="19" name="矩形 18"/>
          <p:cNvSpPr/>
          <p:nvPr/>
        </p:nvSpPr>
        <p:spPr>
          <a:xfrm>
            <a:off x="3978291" y="5069072"/>
            <a:ext cx="1241237" cy="369332"/>
          </a:xfrm>
          <a:prstGeom prst="rect">
            <a:avLst/>
          </a:prstGeom>
        </p:spPr>
        <p:txBody>
          <a:bodyPr wrap="none">
            <a:spAutoFit/>
          </a:bodyPr>
          <a:lstStyle/>
          <a:p>
            <a:r>
              <a:rPr lang="en-US" altLang="zh-TW" dirty="0"/>
              <a:t>Figure 6-38</a:t>
            </a:r>
            <a:endParaRPr lang="zh-TW" altLang="zh-TW" dirty="0"/>
          </a:p>
        </p:txBody>
      </p:sp>
    </p:spTree>
    <p:extLst>
      <p:ext uri="{BB962C8B-B14F-4D97-AF65-F5344CB8AC3E}">
        <p14:creationId xmlns:p14="http://schemas.microsoft.com/office/powerpoint/2010/main" val="2472403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en-US" altLang="zh-TW" dirty="0"/>
              <a:t>We call the resultant graph an </a:t>
            </a:r>
            <a:r>
              <a:rPr lang="en-US" altLang="zh-TW" b="1" dirty="0"/>
              <a:t>edge join </a:t>
            </a:r>
            <a:r>
              <a:rPr lang="en-US" altLang="zh-TW" dirty="0"/>
              <a:t>of </a:t>
            </a:r>
            <a:r>
              <a:rPr lang="en-US" altLang="zh-TW" i="1" dirty="0"/>
              <a:t>G</a:t>
            </a:r>
            <a:r>
              <a:rPr lang="en-US" altLang="zh-TW" dirty="0"/>
              <a:t> and </a:t>
            </a:r>
            <a:r>
              <a:rPr lang="en-US" altLang="zh-TW" i="1" dirty="0"/>
              <a:t>H</a:t>
            </a:r>
            <a:r>
              <a:rPr lang="en-US" altLang="zh-TW" dirty="0"/>
              <a:t>. Note that the edge join shown of G and H is not the only possibility. Different combinations of </a:t>
            </a:r>
            <a:r>
              <a:rPr lang="en-US" altLang="zh-TW" i="1" dirty="0"/>
              <a:t>G</a:t>
            </a:r>
            <a:r>
              <a:rPr lang="en-US" altLang="zh-TW" dirty="0"/>
              <a:t> and </a:t>
            </a:r>
            <a:r>
              <a:rPr lang="en-US" altLang="zh-TW" i="1" dirty="0"/>
              <a:t>H</a:t>
            </a:r>
            <a:r>
              <a:rPr lang="en-US" altLang="zh-TW" dirty="0"/>
              <a:t> edges (X</a:t>
            </a:r>
            <a:r>
              <a:rPr lang="en-US" altLang="zh-TW" baseline="-25000" dirty="0"/>
              <a:t>1</a:t>
            </a:r>
            <a:r>
              <a:rPr lang="en-US" altLang="zh-TW" dirty="0"/>
              <a:t>, X</a:t>
            </a:r>
            <a:r>
              <a:rPr lang="en-US" altLang="zh-TW" baseline="-25000" dirty="0"/>
              <a:t>2</a:t>
            </a:r>
            <a:r>
              <a:rPr lang="en-US" altLang="zh-TW" dirty="0"/>
              <a:t>, Y</a:t>
            </a:r>
            <a:r>
              <a:rPr lang="en-US" altLang="zh-TW" baseline="-25000" dirty="0"/>
              <a:t>1</a:t>
            </a:r>
            <a:r>
              <a:rPr lang="en-US" altLang="zh-TW" dirty="0"/>
              <a:t>, Y</a:t>
            </a:r>
            <a:r>
              <a:rPr lang="en-US" altLang="zh-TW" baseline="-25000" dirty="0"/>
              <a:t>2</a:t>
            </a:r>
            <a:r>
              <a:rPr lang="en-US" altLang="zh-TW" dirty="0"/>
              <a:t>, W</a:t>
            </a:r>
            <a:r>
              <a:rPr lang="en-US" altLang="zh-TW" baseline="-25000" dirty="0"/>
              <a:t>1</a:t>
            </a:r>
            <a:r>
              <a:rPr lang="en-US" altLang="zh-TW" dirty="0"/>
              <a:t>, W</a:t>
            </a:r>
            <a:r>
              <a:rPr lang="en-US" altLang="zh-TW" baseline="-25000" dirty="0"/>
              <a:t>2</a:t>
            </a:r>
            <a:r>
              <a:rPr lang="en-US" altLang="zh-TW" dirty="0"/>
              <a:t>, Z</a:t>
            </a:r>
            <a:r>
              <a:rPr lang="en-US" altLang="zh-TW" baseline="-25000" dirty="0"/>
              <a:t>1</a:t>
            </a:r>
            <a:r>
              <a:rPr lang="en-US" altLang="zh-TW" dirty="0"/>
              <a:t> and Z</a:t>
            </a:r>
            <a:r>
              <a:rPr lang="en-US" altLang="zh-TW" baseline="-25000" dirty="0"/>
              <a:t>2</a:t>
            </a:r>
            <a:r>
              <a:rPr lang="en-US" altLang="zh-TW" dirty="0"/>
              <a:t>) will result in different graphs.</a:t>
            </a:r>
          </a:p>
          <a:p>
            <a:endParaRPr lang="en-US" altLang="zh-TW" dirty="0"/>
          </a:p>
          <a:p>
            <a:r>
              <a:rPr lang="en-US" altLang="zh-TW" dirty="0"/>
              <a:t>Believe it or not, you may perform an edge join on any two graphs in Category 2. Any two Category 2 graphs joined by edge join will be a new Category 2 graph. This is already interesting but there are other significant details worth noting.</a:t>
            </a:r>
          </a:p>
          <a:p>
            <a:endParaRPr lang="en-US" altLang="zh-TW" dirty="0"/>
          </a:p>
          <a:p>
            <a:r>
              <a:rPr lang="en-US" altLang="zh-TW" dirty="0"/>
              <a:t>First, please check that the graph in Figure 6-39 is Hamiltonian connected, 1-fault tolerant Hamiltonian, and globally 3*-connected.</a:t>
            </a:r>
          </a:p>
          <a:p>
            <a:endParaRPr lang="en-US" altLang="zh-TW" dirty="0"/>
          </a:p>
          <a:p>
            <a:endParaRPr lang="zh-TW" altLang="en-US" dirty="0"/>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C1EEC68E-45FA-4B63-81C9-A47A83E88D05}" type="slidenum">
              <a:rPr lang="zh-TW" altLang="en-US" smtClean="0"/>
              <a:t>36</a:t>
            </a:fld>
            <a:endParaRPr lang="zh-TW" altLang="en-US"/>
          </a:p>
        </p:txBody>
      </p:sp>
    </p:spTree>
    <p:extLst>
      <p:ext uri="{BB962C8B-B14F-4D97-AF65-F5344CB8AC3E}">
        <p14:creationId xmlns:p14="http://schemas.microsoft.com/office/powerpoint/2010/main" val="28286072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C1EEC68E-45FA-4B63-81C9-A47A83E88D05}" type="slidenum">
              <a:rPr lang="zh-TW" altLang="en-US" smtClean="0"/>
              <a:t>37</a:t>
            </a:fld>
            <a:endParaRPr lang="zh-TW" altLang="en-US"/>
          </a:p>
        </p:txBody>
      </p:sp>
      <p:sp>
        <p:nvSpPr>
          <p:cNvPr id="9" name="矩形 18"/>
          <p:cNvSpPr/>
          <p:nvPr/>
        </p:nvSpPr>
        <p:spPr>
          <a:xfrm>
            <a:off x="3951380" y="5224502"/>
            <a:ext cx="1241237" cy="369332"/>
          </a:xfrm>
          <a:prstGeom prst="rect">
            <a:avLst/>
          </a:prstGeom>
        </p:spPr>
        <p:txBody>
          <a:bodyPr wrap="none">
            <a:spAutoFit/>
          </a:bodyPr>
          <a:lstStyle/>
          <a:p>
            <a:r>
              <a:rPr lang="en-US" altLang="zh-TW" dirty="0"/>
              <a:t>Figure 6-39</a:t>
            </a:r>
            <a:endParaRPr lang="zh-TW" altLang="zh-TW" dirty="0"/>
          </a:p>
        </p:txBody>
      </p:sp>
      <p:grpSp>
        <p:nvGrpSpPr>
          <p:cNvPr id="6" name="群組 5"/>
          <p:cNvGrpSpPr/>
          <p:nvPr/>
        </p:nvGrpSpPr>
        <p:grpSpPr>
          <a:xfrm>
            <a:off x="109537" y="1657350"/>
            <a:ext cx="8924925" cy="3543300"/>
            <a:chOff x="109537" y="1657350"/>
            <a:chExt cx="8924925" cy="3543300"/>
          </a:xfrm>
        </p:grpSpPr>
        <p:grpSp>
          <p:nvGrpSpPr>
            <p:cNvPr id="7" name="群組 6"/>
            <p:cNvGrpSpPr/>
            <p:nvPr/>
          </p:nvGrpSpPr>
          <p:grpSpPr>
            <a:xfrm>
              <a:off x="109537" y="1657350"/>
              <a:ext cx="8924925" cy="3543300"/>
              <a:chOff x="109537" y="1657350"/>
              <a:chExt cx="8924925" cy="3543300"/>
            </a:xfrm>
          </p:grpSpPr>
          <p:grpSp>
            <p:nvGrpSpPr>
              <p:cNvPr id="30" name="群組 29"/>
              <p:cNvGrpSpPr/>
              <p:nvPr/>
            </p:nvGrpSpPr>
            <p:grpSpPr>
              <a:xfrm>
                <a:off x="109537" y="1657350"/>
                <a:ext cx="8924925" cy="3543300"/>
                <a:chOff x="109537" y="1657350"/>
                <a:chExt cx="8924925" cy="3543300"/>
              </a:xfrm>
            </p:grpSpPr>
            <p:pic>
              <p:nvPicPr>
                <p:cNvPr id="40" name="圖片 39"/>
                <p:cNvPicPr>
                  <a:picLocks noChangeAspect="1"/>
                </p:cNvPicPr>
                <p:nvPr/>
              </p:nvPicPr>
              <p:blipFill>
                <a:blip r:embed="rId2"/>
                <a:stretch>
                  <a:fillRect/>
                </a:stretch>
              </p:blipFill>
              <p:spPr>
                <a:xfrm>
                  <a:off x="109537" y="1657350"/>
                  <a:ext cx="8924925" cy="3543300"/>
                </a:xfrm>
                <a:prstGeom prst="rect">
                  <a:avLst/>
                </a:prstGeom>
              </p:spPr>
            </p:pic>
            <p:sp>
              <p:nvSpPr>
                <p:cNvPr id="41" name="橢圓 40"/>
                <p:cNvSpPr/>
                <p:nvPr/>
              </p:nvSpPr>
              <p:spPr>
                <a:xfrm flipV="1">
                  <a:off x="1987935" y="1831325"/>
                  <a:ext cx="101039" cy="111143"/>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2" name="橢圓 41"/>
                <p:cNvSpPr/>
                <p:nvPr/>
              </p:nvSpPr>
              <p:spPr>
                <a:xfrm flipV="1">
                  <a:off x="6109085" y="1857671"/>
                  <a:ext cx="101039" cy="111143"/>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3" name="橢圓 42"/>
                <p:cNvSpPr/>
                <p:nvPr/>
              </p:nvSpPr>
              <p:spPr>
                <a:xfrm flipV="1">
                  <a:off x="7074285" y="1857670"/>
                  <a:ext cx="101039" cy="111143"/>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4" name="橢圓 43"/>
                <p:cNvSpPr/>
                <p:nvPr/>
              </p:nvSpPr>
              <p:spPr>
                <a:xfrm flipV="1">
                  <a:off x="5899535" y="2435521"/>
                  <a:ext cx="101039" cy="111143"/>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5" name="橢圓 44"/>
                <p:cNvSpPr/>
                <p:nvPr/>
              </p:nvSpPr>
              <p:spPr>
                <a:xfrm flipV="1">
                  <a:off x="6014220" y="2380895"/>
                  <a:ext cx="101039" cy="111143"/>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6" name="橢圓 45"/>
                <p:cNvSpPr/>
                <p:nvPr/>
              </p:nvSpPr>
              <p:spPr>
                <a:xfrm flipV="1">
                  <a:off x="7315617" y="2380895"/>
                  <a:ext cx="101039" cy="111143"/>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7" name="橢圓 46"/>
                <p:cNvSpPr/>
                <p:nvPr/>
              </p:nvSpPr>
              <p:spPr>
                <a:xfrm flipV="1">
                  <a:off x="7194478" y="2382473"/>
                  <a:ext cx="101039" cy="111143"/>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8" name="橢圓 47"/>
                <p:cNvSpPr/>
                <p:nvPr/>
              </p:nvSpPr>
              <p:spPr>
                <a:xfrm flipV="1">
                  <a:off x="2108024" y="2179628"/>
                  <a:ext cx="101039" cy="111143"/>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9" name="橢圓 48"/>
                <p:cNvSpPr/>
                <p:nvPr/>
              </p:nvSpPr>
              <p:spPr>
                <a:xfrm flipV="1">
                  <a:off x="3048280" y="2184400"/>
                  <a:ext cx="101039" cy="111143"/>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0" name="橢圓 49"/>
                <p:cNvSpPr/>
                <p:nvPr/>
              </p:nvSpPr>
              <p:spPr>
                <a:xfrm flipV="1">
                  <a:off x="2292911" y="2547610"/>
                  <a:ext cx="101039" cy="111143"/>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1" name="橢圓 50"/>
                <p:cNvSpPr/>
                <p:nvPr/>
              </p:nvSpPr>
              <p:spPr>
                <a:xfrm flipV="1">
                  <a:off x="2896161" y="2540314"/>
                  <a:ext cx="101039" cy="111143"/>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2" name="橢圓 51"/>
                <p:cNvSpPr/>
                <p:nvPr/>
              </p:nvSpPr>
              <p:spPr>
                <a:xfrm flipV="1">
                  <a:off x="3607501" y="2852728"/>
                  <a:ext cx="101039" cy="111143"/>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3" name="橢圓 52"/>
                <p:cNvSpPr/>
                <p:nvPr/>
              </p:nvSpPr>
              <p:spPr>
                <a:xfrm flipV="1">
                  <a:off x="3305560" y="2983867"/>
                  <a:ext cx="101039" cy="111143"/>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4" name="橢圓 53"/>
                <p:cNvSpPr/>
                <p:nvPr/>
              </p:nvSpPr>
              <p:spPr>
                <a:xfrm flipV="1">
                  <a:off x="2736952" y="2910824"/>
                  <a:ext cx="101039" cy="111143"/>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5" name="橢圓 54"/>
                <p:cNvSpPr/>
                <p:nvPr/>
              </p:nvSpPr>
              <p:spPr>
                <a:xfrm flipV="1">
                  <a:off x="2419273" y="2921945"/>
                  <a:ext cx="101039" cy="111143"/>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6" name="橢圓 55"/>
                <p:cNvSpPr/>
                <p:nvPr/>
              </p:nvSpPr>
              <p:spPr>
                <a:xfrm flipV="1">
                  <a:off x="2921982" y="3108656"/>
                  <a:ext cx="101039" cy="111143"/>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7" name="橢圓 56"/>
                <p:cNvSpPr/>
                <p:nvPr/>
              </p:nvSpPr>
              <p:spPr>
                <a:xfrm flipV="1">
                  <a:off x="2921981" y="3423278"/>
                  <a:ext cx="101039" cy="111143"/>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8" name="橢圓 57"/>
                <p:cNvSpPr/>
                <p:nvPr/>
              </p:nvSpPr>
              <p:spPr>
                <a:xfrm flipV="1">
                  <a:off x="3255425" y="3557578"/>
                  <a:ext cx="101039" cy="111143"/>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9" name="手繪多邊形 58"/>
                <p:cNvSpPr/>
                <p:nvPr/>
              </p:nvSpPr>
              <p:spPr>
                <a:xfrm>
                  <a:off x="3708400" y="2671906"/>
                  <a:ext cx="1847748" cy="652125"/>
                </a:xfrm>
                <a:custGeom>
                  <a:avLst/>
                  <a:gdLst>
                    <a:gd name="connsiteX0" fmla="*/ 0 w 1847748"/>
                    <a:gd name="connsiteY0" fmla="*/ 230044 h 652125"/>
                    <a:gd name="connsiteX1" fmla="*/ 660400 w 1847748"/>
                    <a:gd name="connsiteY1" fmla="*/ 14144 h 652125"/>
                    <a:gd name="connsiteX2" fmla="*/ 1733550 w 1847748"/>
                    <a:gd name="connsiteY2" fmla="*/ 585644 h 652125"/>
                    <a:gd name="connsiteX3" fmla="*/ 1765300 w 1847748"/>
                    <a:gd name="connsiteY3" fmla="*/ 617394 h 652125"/>
                  </a:gdLst>
                  <a:ahLst/>
                  <a:cxnLst>
                    <a:cxn ang="0">
                      <a:pos x="connsiteX0" y="connsiteY0"/>
                    </a:cxn>
                    <a:cxn ang="0">
                      <a:pos x="connsiteX1" y="connsiteY1"/>
                    </a:cxn>
                    <a:cxn ang="0">
                      <a:pos x="connsiteX2" y="connsiteY2"/>
                    </a:cxn>
                    <a:cxn ang="0">
                      <a:pos x="connsiteX3" y="connsiteY3"/>
                    </a:cxn>
                  </a:cxnLst>
                  <a:rect l="l" t="t" r="r" b="b"/>
                  <a:pathLst>
                    <a:path w="1847748" h="652125">
                      <a:moveTo>
                        <a:pt x="0" y="230044"/>
                      </a:moveTo>
                      <a:cubicBezTo>
                        <a:pt x="185737" y="92460"/>
                        <a:pt x="371475" y="-45123"/>
                        <a:pt x="660400" y="14144"/>
                      </a:cubicBezTo>
                      <a:cubicBezTo>
                        <a:pt x="949325" y="73411"/>
                        <a:pt x="1549400" y="485102"/>
                        <a:pt x="1733550" y="585644"/>
                      </a:cubicBezTo>
                      <a:cubicBezTo>
                        <a:pt x="1917700" y="686186"/>
                        <a:pt x="1841500" y="651790"/>
                        <a:pt x="1765300" y="61739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0" name="手繪多邊形 59"/>
                <p:cNvSpPr/>
                <p:nvPr/>
              </p:nvSpPr>
              <p:spPr>
                <a:xfrm>
                  <a:off x="3098800" y="2235200"/>
                  <a:ext cx="2095500" cy="1320800"/>
                </a:xfrm>
                <a:custGeom>
                  <a:avLst/>
                  <a:gdLst>
                    <a:gd name="connsiteX0" fmla="*/ 0 w 2095500"/>
                    <a:gd name="connsiteY0" fmla="*/ 0 h 1320800"/>
                    <a:gd name="connsiteX1" fmla="*/ 2095500 w 2095500"/>
                    <a:gd name="connsiteY1" fmla="*/ 1320800 h 1320800"/>
                    <a:gd name="connsiteX2" fmla="*/ 2095500 w 2095500"/>
                    <a:gd name="connsiteY2" fmla="*/ 1320800 h 1320800"/>
                  </a:gdLst>
                  <a:ahLst/>
                  <a:cxnLst>
                    <a:cxn ang="0">
                      <a:pos x="connsiteX0" y="connsiteY0"/>
                    </a:cxn>
                    <a:cxn ang="0">
                      <a:pos x="connsiteX1" y="connsiteY1"/>
                    </a:cxn>
                    <a:cxn ang="0">
                      <a:pos x="connsiteX2" y="connsiteY2"/>
                    </a:cxn>
                  </a:cxnLst>
                  <a:rect l="l" t="t" r="r" b="b"/>
                  <a:pathLst>
                    <a:path w="2095500" h="1320800">
                      <a:moveTo>
                        <a:pt x="0" y="0"/>
                      </a:moveTo>
                      <a:lnTo>
                        <a:pt x="2095500" y="1320800"/>
                      </a:lnTo>
                      <a:lnTo>
                        <a:pt x="2095500" y="132080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1" name="橢圓 60"/>
                <p:cNvSpPr/>
                <p:nvPr/>
              </p:nvSpPr>
              <p:spPr>
                <a:xfrm flipV="1">
                  <a:off x="1131566" y="2671906"/>
                  <a:ext cx="101039" cy="111143"/>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2" name="橢圓 61"/>
                <p:cNvSpPr/>
                <p:nvPr/>
              </p:nvSpPr>
              <p:spPr>
                <a:xfrm flipV="1">
                  <a:off x="1486739" y="2838130"/>
                  <a:ext cx="101039" cy="111143"/>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3" name="橢圓 62"/>
                <p:cNvSpPr/>
                <p:nvPr/>
              </p:nvSpPr>
              <p:spPr>
                <a:xfrm flipV="1">
                  <a:off x="1855142" y="2989898"/>
                  <a:ext cx="101039" cy="111143"/>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4" name="橢圓 63"/>
                <p:cNvSpPr/>
                <p:nvPr/>
              </p:nvSpPr>
              <p:spPr>
                <a:xfrm flipV="1">
                  <a:off x="2203313" y="3115006"/>
                  <a:ext cx="101039" cy="111143"/>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5" name="橢圓 64"/>
                <p:cNvSpPr/>
                <p:nvPr/>
              </p:nvSpPr>
              <p:spPr>
                <a:xfrm flipV="1">
                  <a:off x="1131846" y="3847327"/>
                  <a:ext cx="101039" cy="111143"/>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6" name="橢圓 65"/>
                <p:cNvSpPr/>
                <p:nvPr/>
              </p:nvSpPr>
              <p:spPr>
                <a:xfrm flipV="1">
                  <a:off x="2211133" y="3416613"/>
                  <a:ext cx="101039" cy="111143"/>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7" name="橢圓 66"/>
                <p:cNvSpPr/>
                <p:nvPr/>
              </p:nvSpPr>
              <p:spPr>
                <a:xfrm flipV="1">
                  <a:off x="1486738" y="3736184"/>
                  <a:ext cx="101039" cy="111143"/>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8" name="橢圓 67"/>
                <p:cNvSpPr/>
                <p:nvPr/>
              </p:nvSpPr>
              <p:spPr>
                <a:xfrm flipV="1">
                  <a:off x="1862049" y="3569731"/>
                  <a:ext cx="101039" cy="111143"/>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9" name="橢圓 68"/>
                <p:cNvSpPr/>
                <p:nvPr/>
              </p:nvSpPr>
              <p:spPr>
                <a:xfrm flipV="1">
                  <a:off x="2723044" y="3626654"/>
                  <a:ext cx="101039" cy="111143"/>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0" name="橢圓 69"/>
                <p:cNvSpPr/>
                <p:nvPr/>
              </p:nvSpPr>
              <p:spPr>
                <a:xfrm flipV="1">
                  <a:off x="2268387" y="3994812"/>
                  <a:ext cx="101039" cy="111143"/>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1" name="橢圓 70"/>
                <p:cNvSpPr/>
                <p:nvPr/>
              </p:nvSpPr>
              <p:spPr>
                <a:xfrm flipV="1">
                  <a:off x="2109038" y="4352134"/>
                  <a:ext cx="101039" cy="111143"/>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2" name="橢圓 71"/>
                <p:cNvSpPr/>
                <p:nvPr/>
              </p:nvSpPr>
              <p:spPr>
                <a:xfrm flipV="1">
                  <a:off x="1987935" y="4735517"/>
                  <a:ext cx="101039" cy="111143"/>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3" name="橢圓 72"/>
                <p:cNvSpPr/>
                <p:nvPr/>
              </p:nvSpPr>
              <p:spPr>
                <a:xfrm flipV="1">
                  <a:off x="2845641" y="3958470"/>
                  <a:ext cx="101039" cy="111143"/>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4" name="橢圓 73"/>
                <p:cNvSpPr/>
                <p:nvPr/>
              </p:nvSpPr>
              <p:spPr>
                <a:xfrm flipV="1">
                  <a:off x="3023020" y="4379711"/>
                  <a:ext cx="101039" cy="111143"/>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5" name="橢圓 74"/>
                <p:cNvSpPr/>
                <p:nvPr/>
              </p:nvSpPr>
              <p:spPr>
                <a:xfrm flipV="1">
                  <a:off x="3154386" y="4683451"/>
                  <a:ext cx="101039" cy="111143"/>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6" name="橢圓 75"/>
                <p:cNvSpPr/>
                <p:nvPr/>
              </p:nvSpPr>
              <p:spPr>
                <a:xfrm flipV="1">
                  <a:off x="2413480" y="3625302"/>
                  <a:ext cx="101039" cy="111143"/>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31" name="橢圓 30"/>
              <p:cNvSpPr/>
              <p:nvPr/>
            </p:nvSpPr>
            <p:spPr>
              <a:xfrm flipV="1">
                <a:off x="3600770" y="3705165"/>
                <a:ext cx="101039" cy="111143"/>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2" name="橢圓 31"/>
              <p:cNvSpPr/>
              <p:nvPr/>
            </p:nvSpPr>
            <p:spPr>
              <a:xfrm flipV="1">
                <a:off x="5979329" y="2754119"/>
                <a:ext cx="101039" cy="111143"/>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 name="橢圓 32"/>
              <p:cNvSpPr/>
              <p:nvPr/>
            </p:nvSpPr>
            <p:spPr>
              <a:xfrm flipV="1">
                <a:off x="5476361" y="3253896"/>
                <a:ext cx="101039" cy="111143"/>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4" name="橢圓 33"/>
              <p:cNvSpPr/>
              <p:nvPr/>
            </p:nvSpPr>
            <p:spPr>
              <a:xfrm flipV="1">
                <a:off x="5180700" y="3523438"/>
                <a:ext cx="101039" cy="111143"/>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5" name="橢圓 34"/>
              <p:cNvSpPr/>
              <p:nvPr/>
            </p:nvSpPr>
            <p:spPr>
              <a:xfrm flipV="1">
                <a:off x="6460597" y="2776692"/>
                <a:ext cx="101039" cy="111143"/>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6" name="橢圓 35"/>
              <p:cNvSpPr/>
              <p:nvPr/>
            </p:nvSpPr>
            <p:spPr>
              <a:xfrm flipV="1">
                <a:off x="6742041" y="2809690"/>
                <a:ext cx="101039" cy="111143"/>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7" name="橢圓 36"/>
              <p:cNvSpPr/>
              <p:nvPr/>
            </p:nvSpPr>
            <p:spPr>
              <a:xfrm flipV="1">
                <a:off x="6890081" y="3045948"/>
                <a:ext cx="101039" cy="111143"/>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8" name="橢圓 37"/>
              <p:cNvSpPr/>
              <p:nvPr/>
            </p:nvSpPr>
            <p:spPr>
              <a:xfrm flipV="1">
                <a:off x="6315497" y="3055770"/>
                <a:ext cx="101039" cy="111143"/>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 name="橢圓 38"/>
              <p:cNvSpPr/>
              <p:nvPr/>
            </p:nvSpPr>
            <p:spPr>
              <a:xfrm flipV="1">
                <a:off x="4031734" y="3847326"/>
                <a:ext cx="101039" cy="111143"/>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8" name="橢圓 7"/>
            <p:cNvSpPr/>
            <p:nvPr/>
          </p:nvSpPr>
          <p:spPr>
            <a:xfrm flipV="1">
              <a:off x="5743552" y="3467866"/>
              <a:ext cx="101039" cy="111143"/>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橢圓 9"/>
            <p:cNvSpPr/>
            <p:nvPr/>
          </p:nvSpPr>
          <p:spPr>
            <a:xfrm flipV="1">
              <a:off x="5444500" y="3674858"/>
              <a:ext cx="101039" cy="111143"/>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橢圓 10"/>
            <p:cNvSpPr/>
            <p:nvPr/>
          </p:nvSpPr>
          <p:spPr>
            <a:xfrm flipV="1">
              <a:off x="7266207" y="2677804"/>
              <a:ext cx="101039" cy="111143"/>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橢圓 11"/>
            <p:cNvSpPr/>
            <p:nvPr/>
          </p:nvSpPr>
          <p:spPr>
            <a:xfrm flipV="1">
              <a:off x="7768770" y="3245915"/>
              <a:ext cx="101039" cy="111143"/>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橢圓 12"/>
            <p:cNvSpPr/>
            <p:nvPr/>
          </p:nvSpPr>
          <p:spPr>
            <a:xfrm flipV="1">
              <a:off x="5878290" y="3902898"/>
              <a:ext cx="101039" cy="111143"/>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橢圓 13"/>
            <p:cNvSpPr/>
            <p:nvPr/>
          </p:nvSpPr>
          <p:spPr>
            <a:xfrm flipV="1">
              <a:off x="5600904" y="3883669"/>
              <a:ext cx="101039" cy="111143"/>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橢圓 14"/>
            <p:cNvSpPr/>
            <p:nvPr/>
          </p:nvSpPr>
          <p:spPr>
            <a:xfrm flipV="1">
              <a:off x="5849015" y="3682225"/>
              <a:ext cx="101039" cy="111143"/>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橢圓 15"/>
            <p:cNvSpPr/>
            <p:nvPr/>
          </p:nvSpPr>
          <p:spPr>
            <a:xfrm flipV="1">
              <a:off x="8057639" y="3207135"/>
              <a:ext cx="101039" cy="111143"/>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橢圓 16"/>
            <p:cNvSpPr/>
            <p:nvPr/>
          </p:nvSpPr>
          <p:spPr>
            <a:xfrm flipV="1">
              <a:off x="5611091" y="4223115"/>
              <a:ext cx="101039" cy="111143"/>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橢圓 17"/>
            <p:cNvSpPr/>
            <p:nvPr/>
          </p:nvSpPr>
          <p:spPr>
            <a:xfrm flipV="1">
              <a:off x="5270325" y="4631220"/>
              <a:ext cx="101039" cy="111143"/>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橢圓 18"/>
            <p:cNvSpPr/>
            <p:nvPr/>
          </p:nvSpPr>
          <p:spPr>
            <a:xfrm flipV="1">
              <a:off x="5807409" y="4283792"/>
              <a:ext cx="101039" cy="111143"/>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橢圓 19"/>
            <p:cNvSpPr/>
            <p:nvPr/>
          </p:nvSpPr>
          <p:spPr>
            <a:xfrm flipV="1">
              <a:off x="7591841" y="3351159"/>
              <a:ext cx="101039" cy="111143"/>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橢圓 20"/>
            <p:cNvSpPr/>
            <p:nvPr/>
          </p:nvSpPr>
          <p:spPr>
            <a:xfrm flipV="1">
              <a:off x="7391218" y="3619286"/>
              <a:ext cx="101039" cy="111143"/>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橢圓 21"/>
            <p:cNvSpPr/>
            <p:nvPr/>
          </p:nvSpPr>
          <p:spPr>
            <a:xfrm flipV="1">
              <a:off x="8043663" y="3502006"/>
              <a:ext cx="101039" cy="111143"/>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橢圓 22"/>
            <p:cNvSpPr/>
            <p:nvPr/>
          </p:nvSpPr>
          <p:spPr>
            <a:xfrm flipV="1">
              <a:off x="7828459" y="3614855"/>
              <a:ext cx="101039" cy="111143"/>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橢圓 23"/>
            <p:cNvSpPr/>
            <p:nvPr/>
          </p:nvSpPr>
          <p:spPr>
            <a:xfrm flipV="1">
              <a:off x="7324139" y="3933371"/>
              <a:ext cx="101039" cy="111143"/>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橢圓 24"/>
            <p:cNvSpPr/>
            <p:nvPr/>
          </p:nvSpPr>
          <p:spPr>
            <a:xfrm flipV="1">
              <a:off x="7642360" y="3822228"/>
              <a:ext cx="101039" cy="111143"/>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橢圓 25"/>
            <p:cNvSpPr/>
            <p:nvPr/>
          </p:nvSpPr>
          <p:spPr>
            <a:xfrm flipV="1">
              <a:off x="7391217" y="4278686"/>
              <a:ext cx="101039" cy="111143"/>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橢圓 26"/>
            <p:cNvSpPr/>
            <p:nvPr/>
          </p:nvSpPr>
          <p:spPr>
            <a:xfrm flipV="1">
              <a:off x="7591841" y="4085543"/>
              <a:ext cx="101039" cy="111143"/>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橢圓 27"/>
            <p:cNvSpPr/>
            <p:nvPr/>
          </p:nvSpPr>
          <p:spPr>
            <a:xfrm flipV="1">
              <a:off x="7956600" y="4624374"/>
              <a:ext cx="101039" cy="111143"/>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橢圓 28"/>
            <p:cNvSpPr/>
            <p:nvPr/>
          </p:nvSpPr>
          <p:spPr>
            <a:xfrm flipV="1">
              <a:off x="8769728" y="4053703"/>
              <a:ext cx="101039" cy="111143"/>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17855737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endParaRPr lang="zh-TW" altLang="en-US" dirty="0"/>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C1EEC68E-45FA-4B63-81C9-A47A83E88D05}" type="slidenum">
              <a:rPr lang="zh-TW" altLang="en-US" smtClean="0"/>
              <a:t>38</a:t>
            </a:fld>
            <a:endParaRPr lang="zh-TW" altLang="en-US"/>
          </a:p>
        </p:txBody>
      </p:sp>
      <p:sp>
        <p:nvSpPr>
          <p:cNvPr id="5" name="矩形 4"/>
          <p:cNvSpPr/>
          <p:nvPr/>
        </p:nvSpPr>
        <p:spPr>
          <a:xfrm>
            <a:off x="478431" y="211927"/>
            <a:ext cx="8363272" cy="6001643"/>
          </a:xfrm>
          <a:prstGeom prst="rect">
            <a:avLst/>
          </a:prstGeom>
        </p:spPr>
        <p:txBody>
          <a:bodyPr wrap="square">
            <a:spAutoFit/>
          </a:bodyPr>
          <a:lstStyle/>
          <a:p>
            <a:pPr algn="just"/>
            <a:r>
              <a:rPr lang="en-US" altLang="zh-TW" sz="2400" dirty="0"/>
              <a:t>Figure 6-39 is obtained by combining the left graph </a:t>
            </a:r>
            <a:r>
              <a:rPr lang="en-US" altLang="zh-TW" sz="2400" i="1" dirty="0"/>
              <a:t>G</a:t>
            </a:r>
            <a:r>
              <a:rPr lang="en-US" altLang="zh-TW" sz="2400" dirty="0"/>
              <a:t> and the right graph </a:t>
            </a:r>
            <a:r>
              <a:rPr lang="en-US" altLang="zh-TW" sz="2400" i="1" dirty="0"/>
              <a:t>H</a:t>
            </a:r>
            <a:r>
              <a:rPr lang="en-US" altLang="zh-TW" sz="2400" dirty="0"/>
              <a:t> in Figure 6-38 by the following procedure:</a:t>
            </a:r>
          </a:p>
          <a:p>
            <a:pPr marL="457200" indent="-457200" algn="just">
              <a:buAutoNum type="arabicPeriod"/>
            </a:pPr>
            <a:r>
              <a:rPr lang="en-US" altLang="zh-TW" sz="2400" dirty="0"/>
              <a:t>Pick any edge (C,D) of </a:t>
            </a:r>
            <a:r>
              <a:rPr lang="en-US" altLang="zh-TW" sz="2400" i="1" dirty="0"/>
              <a:t>G</a:t>
            </a:r>
            <a:r>
              <a:rPr lang="en-US" altLang="zh-TW" sz="2400" dirty="0"/>
              <a:t>. Let Z</a:t>
            </a:r>
            <a:r>
              <a:rPr lang="en-US" altLang="zh-TW" sz="2400" baseline="-25000" dirty="0"/>
              <a:t>1</a:t>
            </a:r>
            <a:r>
              <a:rPr lang="en-US" altLang="zh-TW" sz="2400" dirty="0"/>
              <a:t> and Z</a:t>
            </a:r>
            <a:r>
              <a:rPr lang="en-US" altLang="zh-TW" sz="2400" baseline="-25000" dirty="0"/>
              <a:t>2</a:t>
            </a:r>
            <a:r>
              <a:rPr lang="en-US" altLang="zh-TW" sz="2400" dirty="0"/>
              <a:t> be the two neighbors of C other then D and W</a:t>
            </a:r>
            <a:r>
              <a:rPr lang="en-US" altLang="zh-TW" sz="2400" baseline="-25000" dirty="0"/>
              <a:t>1</a:t>
            </a:r>
            <a:r>
              <a:rPr lang="en-US" altLang="zh-TW" sz="2400" dirty="0"/>
              <a:t> and W</a:t>
            </a:r>
            <a:r>
              <a:rPr lang="en-US" altLang="zh-TW" sz="2400" baseline="-25000" dirty="0"/>
              <a:t>2</a:t>
            </a:r>
            <a:r>
              <a:rPr lang="en-US" altLang="zh-TW" sz="2400" dirty="0"/>
              <a:t> be the two neighbors of D other then C.</a:t>
            </a:r>
          </a:p>
          <a:p>
            <a:pPr marL="457200" indent="-457200" algn="just">
              <a:buFontTx/>
              <a:buAutoNum type="arabicPeriod"/>
            </a:pPr>
            <a:r>
              <a:rPr lang="en-US" altLang="zh-TW" sz="2400" dirty="0"/>
              <a:t>Pick an edge of (A,B) of H. Let X</a:t>
            </a:r>
            <a:r>
              <a:rPr lang="en-US" altLang="zh-TW" sz="2400" baseline="-25000" dirty="0"/>
              <a:t>1</a:t>
            </a:r>
            <a:r>
              <a:rPr lang="en-US" altLang="zh-TW" sz="2400" dirty="0"/>
              <a:t> and X</a:t>
            </a:r>
            <a:r>
              <a:rPr lang="en-US" altLang="zh-TW" sz="2400" baseline="-25000" dirty="0"/>
              <a:t>2</a:t>
            </a:r>
            <a:r>
              <a:rPr lang="en-US" altLang="zh-TW" sz="2400" dirty="0"/>
              <a:t> be the two neighbors of A other then B and Y</a:t>
            </a:r>
            <a:r>
              <a:rPr lang="en-US" altLang="zh-TW" sz="2400" baseline="-25000" dirty="0"/>
              <a:t>1</a:t>
            </a:r>
            <a:r>
              <a:rPr lang="en-US" altLang="zh-TW" sz="2400" dirty="0"/>
              <a:t> and Y</a:t>
            </a:r>
            <a:r>
              <a:rPr lang="en-US" altLang="zh-TW" sz="2400" baseline="-25000" dirty="0"/>
              <a:t>2</a:t>
            </a:r>
            <a:r>
              <a:rPr lang="en-US" altLang="zh-TW" sz="2400" dirty="0"/>
              <a:t> be the two neighbors of B other then A.</a:t>
            </a:r>
          </a:p>
          <a:p>
            <a:pPr marL="457200" indent="-457200" algn="just">
              <a:buFontTx/>
              <a:buAutoNum type="arabicPeriod"/>
            </a:pPr>
            <a:r>
              <a:rPr lang="en-US" altLang="zh-TW" sz="2400" dirty="0"/>
              <a:t>Delete vertices C and D from </a:t>
            </a:r>
            <a:r>
              <a:rPr lang="en-US" altLang="zh-TW" sz="2400" i="1" dirty="0"/>
              <a:t>G</a:t>
            </a:r>
            <a:r>
              <a:rPr lang="en-US" altLang="zh-TW" sz="2400" dirty="0"/>
              <a:t> and delete vertices A and B from </a:t>
            </a:r>
            <a:r>
              <a:rPr lang="en-US" altLang="zh-TW" sz="2400" i="1" dirty="0"/>
              <a:t>H</a:t>
            </a:r>
            <a:r>
              <a:rPr lang="en-US" altLang="zh-TW" sz="2400" dirty="0"/>
              <a:t>.</a:t>
            </a:r>
          </a:p>
          <a:p>
            <a:pPr marL="457200" indent="-457200" algn="just">
              <a:buFontTx/>
              <a:buAutoNum type="arabicPeriod"/>
            </a:pPr>
            <a:r>
              <a:rPr lang="en-US" altLang="zh-TW" sz="2400" dirty="0"/>
              <a:t>Join Z</a:t>
            </a:r>
            <a:r>
              <a:rPr lang="en-US" altLang="zh-TW" sz="2400" baseline="-25000" dirty="0"/>
              <a:t>1</a:t>
            </a:r>
            <a:r>
              <a:rPr lang="en-US" altLang="zh-TW" sz="2400" dirty="0"/>
              <a:t> and X</a:t>
            </a:r>
            <a:r>
              <a:rPr lang="en-US" altLang="zh-TW" sz="2400" baseline="-25000" dirty="0"/>
              <a:t>1</a:t>
            </a:r>
            <a:r>
              <a:rPr lang="en-US" altLang="zh-TW" sz="2400" dirty="0"/>
              <a:t> with an edge, join Z</a:t>
            </a:r>
            <a:r>
              <a:rPr lang="en-US" altLang="zh-TW" sz="2400" baseline="-25000" dirty="0"/>
              <a:t>2</a:t>
            </a:r>
            <a:r>
              <a:rPr lang="en-US" altLang="zh-TW" sz="2400" dirty="0"/>
              <a:t> and Y</a:t>
            </a:r>
            <a:r>
              <a:rPr lang="en-US" altLang="zh-TW" sz="2400" baseline="-25000" dirty="0"/>
              <a:t>2</a:t>
            </a:r>
            <a:r>
              <a:rPr lang="en-US" altLang="zh-TW" sz="2400" dirty="0"/>
              <a:t> with an edge, join W</a:t>
            </a:r>
            <a:r>
              <a:rPr lang="en-US" altLang="zh-TW" sz="2400" baseline="-25000" dirty="0"/>
              <a:t>1</a:t>
            </a:r>
            <a:r>
              <a:rPr lang="en-US" altLang="zh-TW" sz="2400" dirty="0"/>
              <a:t> and Y</a:t>
            </a:r>
            <a:r>
              <a:rPr lang="en-US" altLang="zh-TW" sz="2400" baseline="-25000" dirty="0"/>
              <a:t>1</a:t>
            </a:r>
            <a:r>
              <a:rPr lang="en-US" altLang="zh-TW" sz="2400" dirty="0"/>
              <a:t> with an edge, and join W</a:t>
            </a:r>
            <a:r>
              <a:rPr lang="en-US" altLang="zh-TW" sz="2400" baseline="-25000" dirty="0"/>
              <a:t>2</a:t>
            </a:r>
            <a:r>
              <a:rPr lang="en-US" altLang="zh-TW" sz="2400" dirty="0"/>
              <a:t> and X</a:t>
            </a:r>
            <a:r>
              <a:rPr lang="en-US" altLang="zh-TW" sz="2400" baseline="-25000" dirty="0"/>
              <a:t>2</a:t>
            </a:r>
            <a:r>
              <a:rPr lang="en-US" altLang="zh-TW" sz="2400" dirty="0"/>
              <a:t> with an edge.</a:t>
            </a:r>
          </a:p>
          <a:p>
            <a:pPr algn="just"/>
            <a:r>
              <a:rPr lang="en-US" altLang="zh-TW" sz="2400" dirty="0"/>
              <a:t>As you can see, the resulting graph is identical to Figure 6-37, except for two switched edges.  Moreover, since the graph in Figure 6-39 is not bipartite, we color all its vertices with the same color.</a:t>
            </a:r>
          </a:p>
        </p:txBody>
      </p:sp>
    </p:spTree>
    <p:extLst>
      <p:ext uri="{BB962C8B-B14F-4D97-AF65-F5344CB8AC3E}">
        <p14:creationId xmlns:p14="http://schemas.microsoft.com/office/powerpoint/2010/main" val="31729375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endParaRPr lang="zh-TW" altLang="en-US" dirty="0"/>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C1EEC68E-45FA-4B63-81C9-A47A83E88D05}" type="slidenum">
              <a:rPr lang="zh-TW" altLang="en-US" smtClean="0"/>
              <a:t>39</a:t>
            </a:fld>
            <a:endParaRPr lang="zh-TW" altLang="en-US"/>
          </a:p>
        </p:txBody>
      </p:sp>
      <p:sp>
        <p:nvSpPr>
          <p:cNvPr id="5" name="內容版面配置區 1"/>
          <p:cNvSpPr txBox="1">
            <a:spLocks/>
          </p:cNvSpPr>
          <p:nvPr/>
        </p:nvSpPr>
        <p:spPr>
          <a:xfrm>
            <a:off x="609600" y="413048"/>
            <a:ext cx="8229600" cy="6048672"/>
          </a:xfrm>
          <a:prstGeom prst="rect">
            <a:avLst/>
          </a:prstGeom>
        </p:spPr>
        <p:txBody>
          <a:bodyPr vert="horz" lIns="91440" tIns="45720" rIns="91440" bIns="45720" rtlCol="0">
            <a:normAutofit/>
          </a:bodyPr>
          <a:lstStyle>
            <a:lvl1pPr marL="0" indent="0" algn="just" defTabSz="914400" rtl="0" eaLnBrk="1" latinLnBrk="0" hangingPunct="1">
              <a:spcBef>
                <a:spcPct val="20000"/>
              </a:spcBef>
              <a:buFontTx/>
              <a:buNone/>
              <a:defRPr sz="2400" kern="1200" baseline="0">
                <a:solidFill>
                  <a:schemeClr val="tx1"/>
                </a:solidFill>
                <a:latin typeface="Times New Roman" panose="02020603050405020304" pitchFamily="18" charset="0"/>
                <a:ea typeface="微軟正黑體" panose="020B0604030504040204" pitchFamily="34" charset="-120"/>
                <a:cs typeface="+mn-cs"/>
              </a:defRPr>
            </a:lvl1pPr>
            <a:lvl2pPr marL="457200" indent="0" algn="l" defTabSz="914400" rtl="0" eaLnBrk="1" latinLnBrk="0" hangingPunct="1">
              <a:spcBef>
                <a:spcPct val="20000"/>
              </a:spcBef>
              <a:buFontTx/>
              <a:buNone/>
              <a:defRPr sz="2000" kern="1200" baseline="0">
                <a:solidFill>
                  <a:schemeClr val="tx1"/>
                </a:solidFill>
                <a:latin typeface="Times New Roman" panose="02020603050405020304" pitchFamily="18" charset="0"/>
                <a:ea typeface="微軟正黑體" panose="020B0604030504040204" pitchFamily="34" charset="-120"/>
                <a:cs typeface="+mn-cs"/>
              </a:defRPr>
            </a:lvl2pPr>
            <a:lvl3pPr marL="914400" indent="0" algn="l" defTabSz="914400" rtl="0" eaLnBrk="1" latinLnBrk="0" hangingPunct="1">
              <a:spcBef>
                <a:spcPct val="20000"/>
              </a:spcBef>
              <a:buFontTx/>
              <a:buNone/>
              <a:defRPr sz="1600" kern="1200" baseline="0">
                <a:solidFill>
                  <a:schemeClr val="tx1"/>
                </a:solidFill>
                <a:latin typeface="Times New Roman" panose="02020603050405020304" pitchFamily="18" charset="0"/>
                <a:ea typeface="微軟正黑體" panose="020B0604030504040204" pitchFamily="34" charset="-120"/>
                <a:cs typeface="+mn-cs"/>
              </a:defRPr>
            </a:lvl3pPr>
            <a:lvl4pPr marL="1371600" indent="0" algn="l" defTabSz="914400" rtl="0" eaLnBrk="1" latinLnBrk="0" hangingPunct="1">
              <a:spcBef>
                <a:spcPct val="20000"/>
              </a:spcBef>
              <a:buFontTx/>
              <a:buNone/>
              <a:defRPr sz="1200" kern="1200" baseline="0">
                <a:solidFill>
                  <a:schemeClr val="tx1"/>
                </a:solidFill>
                <a:latin typeface="Times New Roman" panose="02020603050405020304" pitchFamily="18" charset="0"/>
                <a:ea typeface="微軟正黑體" panose="020B0604030504040204" pitchFamily="34" charset="-120"/>
                <a:cs typeface="+mn-cs"/>
              </a:defRPr>
            </a:lvl4pPr>
            <a:lvl5pPr marL="1828800" indent="0" algn="l" defTabSz="914400" rtl="0" eaLnBrk="1" latinLnBrk="0" hangingPunct="1">
              <a:spcBef>
                <a:spcPct val="20000"/>
              </a:spcBef>
              <a:buFontTx/>
              <a:buNone/>
              <a:defRPr sz="800" kern="1200" baseline="0">
                <a:solidFill>
                  <a:schemeClr val="tx1"/>
                </a:solidFill>
                <a:latin typeface="Times New Roman" panose="02020603050405020304" pitchFamily="18" charset="0"/>
                <a:ea typeface="微軟正黑體" panose="020B0604030504040204" pitchFamily="34" charset="-12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zh-TW" dirty="0"/>
              <a:t>We call the resultant graph an </a:t>
            </a:r>
            <a:r>
              <a:rPr lang="en-US" altLang="zh-TW" b="1" dirty="0"/>
              <a:t>edge twist </a:t>
            </a:r>
            <a:r>
              <a:rPr lang="en-US" altLang="zh-TW" dirty="0"/>
              <a:t>of </a:t>
            </a:r>
            <a:r>
              <a:rPr lang="en-US" altLang="zh-TW" i="1" dirty="0"/>
              <a:t>G</a:t>
            </a:r>
            <a:r>
              <a:rPr lang="en-US" altLang="zh-TW" dirty="0"/>
              <a:t> and </a:t>
            </a:r>
            <a:r>
              <a:rPr lang="en-US" altLang="zh-TW" i="1" dirty="0"/>
              <a:t>H</a:t>
            </a:r>
            <a:r>
              <a:rPr lang="en-US" altLang="zh-TW" dirty="0"/>
              <a:t>. Again, the edge twist shown of G and H is not the only possibility. Different combinations of </a:t>
            </a:r>
            <a:r>
              <a:rPr lang="en-US" altLang="zh-TW" i="1" dirty="0"/>
              <a:t>G</a:t>
            </a:r>
            <a:r>
              <a:rPr lang="en-US" altLang="zh-TW" dirty="0"/>
              <a:t> and </a:t>
            </a:r>
            <a:r>
              <a:rPr lang="en-US" altLang="zh-TW" i="1" dirty="0"/>
              <a:t>H</a:t>
            </a:r>
            <a:r>
              <a:rPr lang="en-US" altLang="zh-TW" dirty="0"/>
              <a:t> edges (X</a:t>
            </a:r>
            <a:r>
              <a:rPr lang="en-US" altLang="zh-TW" baseline="-25000" dirty="0"/>
              <a:t>1</a:t>
            </a:r>
            <a:r>
              <a:rPr lang="en-US" altLang="zh-TW" dirty="0"/>
              <a:t>, X</a:t>
            </a:r>
            <a:r>
              <a:rPr lang="en-US" altLang="zh-TW" baseline="-25000" dirty="0"/>
              <a:t>2</a:t>
            </a:r>
            <a:r>
              <a:rPr lang="en-US" altLang="zh-TW" dirty="0"/>
              <a:t>, Y</a:t>
            </a:r>
            <a:r>
              <a:rPr lang="en-US" altLang="zh-TW" baseline="-25000" dirty="0"/>
              <a:t>1</a:t>
            </a:r>
            <a:r>
              <a:rPr lang="en-US" altLang="zh-TW" dirty="0"/>
              <a:t>, Y</a:t>
            </a:r>
            <a:r>
              <a:rPr lang="en-US" altLang="zh-TW" baseline="-25000" dirty="0"/>
              <a:t>2</a:t>
            </a:r>
            <a:r>
              <a:rPr lang="en-US" altLang="zh-TW" dirty="0"/>
              <a:t>, W</a:t>
            </a:r>
            <a:r>
              <a:rPr lang="en-US" altLang="zh-TW" baseline="-25000" dirty="0"/>
              <a:t>1</a:t>
            </a:r>
            <a:r>
              <a:rPr lang="en-US" altLang="zh-TW" dirty="0"/>
              <a:t>, W</a:t>
            </a:r>
            <a:r>
              <a:rPr lang="en-US" altLang="zh-TW" baseline="-25000" dirty="0"/>
              <a:t>2</a:t>
            </a:r>
            <a:r>
              <a:rPr lang="en-US" altLang="zh-TW" dirty="0"/>
              <a:t>, Z</a:t>
            </a:r>
            <a:r>
              <a:rPr lang="en-US" altLang="zh-TW" baseline="-25000" dirty="0"/>
              <a:t>1</a:t>
            </a:r>
            <a:r>
              <a:rPr lang="en-US" altLang="zh-TW" dirty="0"/>
              <a:t> and Z</a:t>
            </a:r>
            <a:r>
              <a:rPr lang="en-US" altLang="zh-TW" baseline="-25000" dirty="0"/>
              <a:t>2</a:t>
            </a:r>
            <a:r>
              <a:rPr lang="en-US" altLang="zh-TW" dirty="0"/>
              <a:t>) will result in different graphs.</a:t>
            </a:r>
          </a:p>
          <a:p>
            <a:endParaRPr lang="en-US" altLang="zh-TW" dirty="0"/>
          </a:p>
          <a:p>
            <a:r>
              <a:rPr lang="en-US" altLang="zh-TW" dirty="0"/>
              <a:t>Believe it or not, you may perform an edge twist on any two graphs in Category 2. Any two Category 2 graphs joined by edge join will be a new Category 1 graph.</a:t>
            </a:r>
          </a:p>
          <a:p>
            <a:endParaRPr lang="en-US" altLang="zh-TW" dirty="0"/>
          </a:p>
          <a:p>
            <a:r>
              <a:rPr lang="en-US" altLang="zh-TW" dirty="0">
                <a:solidFill>
                  <a:srgbClr val="FF0000"/>
                </a:solidFill>
              </a:rPr>
              <a:t>Roughly speaking, we need </a:t>
            </a:r>
            <a:r>
              <a:rPr lang="en-US" altLang="zh-TW">
                <a:solidFill>
                  <a:srgbClr val="FF0000"/>
                </a:solidFill>
              </a:rPr>
              <a:t>formal discussion</a:t>
            </a:r>
            <a:endParaRPr lang="en-US" altLang="zh-TW" dirty="0">
              <a:solidFill>
                <a:srgbClr val="FF0000"/>
              </a:solidFill>
            </a:endParaRPr>
          </a:p>
        </p:txBody>
      </p:sp>
    </p:spTree>
    <p:extLst>
      <p:ext uri="{BB962C8B-B14F-4D97-AF65-F5344CB8AC3E}">
        <p14:creationId xmlns:p14="http://schemas.microsoft.com/office/powerpoint/2010/main" val="33516985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6"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9" name="頁尾版面配置區 8"/>
          <p:cNvSpPr>
            <a:spLocks noGrp="1"/>
          </p:cNvSpPr>
          <p:nvPr>
            <p:ph type="ftr" sz="quarter" idx="11"/>
          </p:nvPr>
        </p:nvSpPr>
        <p:spPr>
          <a:xfrm>
            <a:off x="745853" y="6381328"/>
            <a:ext cx="2895600" cy="365125"/>
          </a:xfrm>
        </p:spPr>
        <p:txBody>
          <a:bodyPr/>
          <a:lstStyle/>
          <a:p>
            <a:endParaRPr lang="zh-TW" altLang="en-US" dirty="0"/>
          </a:p>
        </p:txBody>
      </p:sp>
      <p:sp>
        <p:nvSpPr>
          <p:cNvPr id="12" name="投影片編號版面配置區 11"/>
          <p:cNvSpPr>
            <a:spLocks noGrp="1"/>
          </p:cNvSpPr>
          <p:nvPr>
            <p:ph type="sldNum" sz="quarter" idx="12"/>
          </p:nvPr>
        </p:nvSpPr>
        <p:spPr/>
        <p:txBody>
          <a:bodyPr/>
          <a:lstStyle/>
          <a:p>
            <a:fld id="{C1EEC68E-45FA-4B63-81C9-A47A83E88D05}" type="slidenum">
              <a:rPr lang="zh-TW" altLang="en-US" smtClean="0"/>
              <a:t>4</a:t>
            </a:fld>
            <a:endParaRPr lang="zh-TW" altLang="en-US"/>
          </a:p>
        </p:txBody>
      </p:sp>
      <p:pic>
        <p:nvPicPr>
          <p:cNvPr id="13" name="圖片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4382" y="973356"/>
            <a:ext cx="4912970" cy="2913647"/>
          </a:xfrm>
          <a:prstGeom prst="rect">
            <a:avLst/>
          </a:prstGeom>
        </p:spPr>
      </p:pic>
      <p:pic>
        <p:nvPicPr>
          <p:cNvPr id="14" name="圖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4382" y="4337450"/>
            <a:ext cx="5266509" cy="1822553"/>
          </a:xfrm>
          <a:prstGeom prst="rect">
            <a:avLst/>
          </a:prstGeom>
        </p:spPr>
      </p:pic>
    </p:spTree>
    <p:extLst>
      <p:ext uri="{BB962C8B-B14F-4D97-AF65-F5344CB8AC3E}">
        <p14:creationId xmlns:p14="http://schemas.microsoft.com/office/powerpoint/2010/main" val="19043565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28650" y="1131094"/>
            <a:ext cx="8231144" cy="994172"/>
          </a:xfrm>
        </p:spPr>
        <p:txBody>
          <a:bodyPr>
            <a:normAutofit fontScale="90000"/>
          </a:bodyPr>
          <a:lstStyle/>
          <a:p>
            <a:r>
              <a:rPr lang="en-US" altLang="zh-TW" sz="3000" dirty="0"/>
              <a:t>Take any super graph.  Say spider web network S(6,4)</a:t>
            </a:r>
            <a:endParaRPr lang="zh-TW" altLang="en-US" sz="3000" dirty="0"/>
          </a:p>
        </p:txBody>
      </p:sp>
      <p:grpSp>
        <p:nvGrpSpPr>
          <p:cNvPr id="72" name="群組 71"/>
          <p:cNvGrpSpPr/>
          <p:nvPr/>
        </p:nvGrpSpPr>
        <p:grpSpPr>
          <a:xfrm>
            <a:off x="2238503" y="2115083"/>
            <a:ext cx="3877838" cy="3411420"/>
            <a:chOff x="2984670" y="1677111"/>
            <a:chExt cx="5170451" cy="4548560"/>
          </a:xfrm>
        </p:grpSpPr>
        <p:sp>
          <p:nvSpPr>
            <p:cNvPr id="5" name="六邊形 4"/>
            <p:cNvSpPr/>
            <p:nvPr/>
          </p:nvSpPr>
          <p:spPr>
            <a:xfrm>
              <a:off x="4889237" y="3394628"/>
              <a:ext cx="1342604" cy="1157417"/>
            </a:xfrm>
            <a:prstGeom prst="hexag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cxnSp>
          <p:nvCxnSpPr>
            <p:cNvPr id="7" name="直線接點 6"/>
            <p:cNvCxnSpPr>
              <a:endCxn id="5" idx="5"/>
            </p:cNvCxnSpPr>
            <p:nvPr/>
          </p:nvCxnSpPr>
          <p:spPr>
            <a:xfrm flipH="1">
              <a:off x="5942487" y="1853514"/>
              <a:ext cx="1017136" cy="1541114"/>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直線接點 8"/>
            <p:cNvCxnSpPr>
              <a:stCxn id="5" idx="0"/>
            </p:cNvCxnSpPr>
            <p:nvPr/>
          </p:nvCxnSpPr>
          <p:spPr>
            <a:xfrm flipV="1">
              <a:off x="6231841" y="3973336"/>
              <a:ext cx="1787693"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直線接點 10"/>
            <p:cNvCxnSpPr>
              <a:stCxn id="5" idx="1"/>
            </p:cNvCxnSpPr>
            <p:nvPr/>
          </p:nvCxnSpPr>
          <p:spPr>
            <a:xfrm>
              <a:off x="5942487" y="4552045"/>
              <a:ext cx="1017136" cy="1541113"/>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直線接點 12"/>
            <p:cNvCxnSpPr>
              <a:stCxn id="5" idx="2"/>
            </p:cNvCxnSpPr>
            <p:nvPr/>
          </p:nvCxnSpPr>
          <p:spPr>
            <a:xfrm flipH="1">
              <a:off x="4161457" y="4552045"/>
              <a:ext cx="1017134" cy="1541113"/>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直線接點 14"/>
            <p:cNvCxnSpPr>
              <a:stCxn id="5" idx="3"/>
            </p:cNvCxnSpPr>
            <p:nvPr/>
          </p:nvCxnSpPr>
          <p:spPr>
            <a:xfrm flipH="1" flipV="1">
              <a:off x="3101545" y="3973336"/>
              <a:ext cx="1787692"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直線接點 16"/>
            <p:cNvCxnSpPr>
              <a:stCxn id="5" idx="4"/>
            </p:cNvCxnSpPr>
            <p:nvPr/>
          </p:nvCxnSpPr>
          <p:spPr>
            <a:xfrm flipH="1" flipV="1">
              <a:off x="4161457" y="1853514"/>
              <a:ext cx="1017134" cy="15411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直線接點 18"/>
            <p:cNvCxnSpPr/>
            <p:nvPr/>
          </p:nvCxnSpPr>
          <p:spPr>
            <a:xfrm>
              <a:off x="6231841" y="2879124"/>
              <a:ext cx="576732" cy="1094212"/>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直線接點 20"/>
            <p:cNvCxnSpPr/>
            <p:nvPr/>
          </p:nvCxnSpPr>
          <p:spPr>
            <a:xfrm flipH="1">
              <a:off x="6645910" y="3973336"/>
              <a:ext cx="817571" cy="163411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直線接點 23"/>
            <p:cNvCxnSpPr/>
            <p:nvPr/>
          </p:nvCxnSpPr>
          <p:spPr>
            <a:xfrm flipH="1">
              <a:off x="4889237" y="4955059"/>
              <a:ext cx="1342604" cy="12357"/>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直線接點 25"/>
            <p:cNvCxnSpPr/>
            <p:nvPr/>
          </p:nvCxnSpPr>
          <p:spPr>
            <a:xfrm flipH="1" flipV="1">
              <a:off x="3793524" y="3973336"/>
              <a:ext cx="753762" cy="163411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直線接點 27"/>
            <p:cNvCxnSpPr/>
            <p:nvPr/>
          </p:nvCxnSpPr>
          <p:spPr>
            <a:xfrm flipV="1">
              <a:off x="4374292" y="2879124"/>
              <a:ext cx="514945" cy="1094212"/>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直線接點 29"/>
            <p:cNvCxnSpPr/>
            <p:nvPr/>
          </p:nvCxnSpPr>
          <p:spPr>
            <a:xfrm>
              <a:off x="4631764" y="2434281"/>
              <a:ext cx="2014146" cy="12357"/>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直線接點 33"/>
            <p:cNvCxnSpPr/>
            <p:nvPr/>
          </p:nvCxnSpPr>
          <p:spPr>
            <a:xfrm>
              <a:off x="6959623" y="1853514"/>
              <a:ext cx="1059911" cy="2119822"/>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直線接點 35"/>
            <p:cNvCxnSpPr/>
            <p:nvPr/>
          </p:nvCxnSpPr>
          <p:spPr>
            <a:xfrm>
              <a:off x="3101545" y="3973336"/>
              <a:ext cx="1059912" cy="2119822"/>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直線接點 37"/>
            <p:cNvCxnSpPr/>
            <p:nvPr/>
          </p:nvCxnSpPr>
          <p:spPr>
            <a:xfrm>
              <a:off x="4269259" y="1853514"/>
              <a:ext cx="272647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直線接點 39"/>
            <p:cNvCxnSpPr/>
            <p:nvPr/>
          </p:nvCxnSpPr>
          <p:spPr>
            <a:xfrm flipH="1">
              <a:off x="3101545" y="1853514"/>
              <a:ext cx="1068860" cy="2119822"/>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直線接點 41"/>
            <p:cNvCxnSpPr/>
            <p:nvPr/>
          </p:nvCxnSpPr>
          <p:spPr>
            <a:xfrm>
              <a:off x="4161457" y="6093158"/>
              <a:ext cx="279816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直線接點 43"/>
            <p:cNvCxnSpPr/>
            <p:nvPr/>
          </p:nvCxnSpPr>
          <p:spPr>
            <a:xfrm flipH="1">
              <a:off x="6959623" y="3973336"/>
              <a:ext cx="1059911" cy="2119822"/>
            </a:xfrm>
            <a:prstGeom prst="line">
              <a:avLst/>
            </a:prstGeom>
          </p:spPr>
          <p:style>
            <a:lnRef idx="1">
              <a:schemeClr val="accent1"/>
            </a:lnRef>
            <a:fillRef idx="0">
              <a:schemeClr val="accent1"/>
            </a:fillRef>
            <a:effectRef idx="0">
              <a:schemeClr val="accent1"/>
            </a:effectRef>
            <a:fontRef idx="minor">
              <a:schemeClr val="tx1"/>
            </a:fontRef>
          </p:style>
        </p:cxnSp>
        <p:sp>
          <p:nvSpPr>
            <p:cNvPr id="46" name="橢圓 45"/>
            <p:cNvSpPr/>
            <p:nvPr/>
          </p:nvSpPr>
          <p:spPr>
            <a:xfrm>
              <a:off x="6728085" y="3880340"/>
              <a:ext cx="284205" cy="2842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47" name="橢圓 46"/>
            <p:cNvSpPr/>
            <p:nvPr/>
          </p:nvSpPr>
          <p:spPr>
            <a:xfrm>
              <a:off x="5730009" y="3279262"/>
              <a:ext cx="284205" cy="2842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48" name="橢圓 47"/>
            <p:cNvSpPr/>
            <p:nvPr/>
          </p:nvSpPr>
          <p:spPr>
            <a:xfrm>
              <a:off x="5031381" y="3264098"/>
              <a:ext cx="284205" cy="28420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49" name="橢圓 48"/>
            <p:cNvSpPr/>
            <p:nvPr/>
          </p:nvSpPr>
          <p:spPr>
            <a:xfrm>
              <a:off x="4770341" y="2784317"/>
              <a:ext cx="284205" cy="2842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50" name="橢圓 49"/>
            <p:cNvSpPr/>
            <p:nvPr/>
          </p:nvSpPr>
          <p:spPr>
            <a:xfrm>
              <a:off x="6109185" y="2790247"/>
              <a:ext cx="284205" cy="28420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51" name="橢圓 50"/>
            <p:cNvSpPr/>
            <p:nvPr/>
          </p:nvSpPr>
          <p:spPr>
            <a:xfrm>
              <a:off x="7870916" y="3851957"/>
              <a:ext cx="284205" cy="2842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52" name="橢圓 51"/>
            <p:cNvSpPr/>
            <p:nvPr/>
          </p:nvSpPr>
          <p:spPr>
            <a:xfrm>
              <a:off x="4442125" y="2355864"/>
              <a:ext cx="284205" cy="28420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53" name="橢圓 52"/>
            <p:cNvSpPr/>
            <p:nvPr/>
          </p:nvSpPr>
          <p:spPr>
            <a:xfrm>
              <a:off x="6409241" y="2300416"/>
              <a:ext cx="284205" cy="2842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54" name="橢圓 53"/>
            <p:cNvSpPr/>
            <p:nvPr/>
          </p:nvSpPr>
          <p:spPr>
            <a:xfrm>
              <a:off x="6770490" y="1677111"/>
              <a:ext cx="284205" cy="28420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55" name="橢圓 54"/>
            <p:cNvSpPr/>
            <p:nvPr/>
          </p:nvSpPr>
          <p:spPr>
            <a:xfrm>
              <a:off x="4034481" y="1721709"/>
              <a:ext cx="284205" cy="2842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58" name="橢圓 57"/>
            <p:cNvSpPr/>
            <p:nvPr/>
          </p:nvSpPr>
          <p:spPr>
            <a:xfrm>
              <a:off x="4050583" y="5899252"/>
              <a:ext cx="284205" cy="2842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59" name="橢圓 58"/>
            <p:cNvSpPr/>
            <p:nvPr/>
          </p:nvSpPr>
          <p:spPr>
            <a:xfrm>
              <a:off x="4388552" y="5362050"/>
              <a:ext cx="284205" cy="28420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60" name="橢圓 59"/>
            <p:cNvSpPr/>
            <p:nvPr/>
          </p:nvSpPr>
          <p:spPr>
            <a:xfrm>
              <a:off x="4790977" y="4803300"/>
              <a:ext cx="284205" cy="2842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61" name="橢圓 60"/>
            <p:cNvSpPr/>
            <p:nvPr/>
          </p:nvSpPr>
          <p:spPr>
            <a:xfrm>
              <a:off x="5040649" y="4378267"/>
              <a:ext cx="284205" cy="28420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62" name="橢圓 61"/>
            <p:cNvSpPr/>
            <p:nvPr/>
          </p:nvSpPr>
          <p:spPr>
            <a:xfrm>
              <a:off x="6109184" y="4812956"/>
              <a:ext cx="284205" cy="28420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63" name="橢圓 62"/>
            <p:cNvSpPr/>
            <p:nvPr/>
          </p:nvSpPr>
          <p:spPr>
            <a:xfrm>
              <a:off x="6750232" y="5941466"/>
              <a:ext cx="284205" cy="28420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64" name="橢圓 63"/>
            <p:cNvSpPr/>
            <p:nvPr/>
          </p:nvSpPr>
          <p:spPr>
            <a:xfrm>
              <a:off x="5800384" y="4383206"/>
              <a:ext cx="284205" cy="2842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65" name="橢圓 64"/>
            <p:cNvSpPr/>
            <p:nvPr/>
          </p:nvSpPr>
          <p:spPr>
            <a:xfrm>
              <a:off x="6483380" y="5421453"/>
              <a:ext cx="284205" cy="2842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66" name="橢圓 65"/>
            <p:cNvSpPr/>
            <p:nvPr/>
          </p:nvSpPr>
          <p:spPr>
            <a:xfrm>
              <a:off x="7323439" y="3864821"/>
              <a:ext cx="284205" cy="28420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67" name="橢圓 66"/>
            <p:cNvSpPr/>
            <p:nvPr/>
          </p:nvSpPr>
          <p:spPr>
            <a:xfrm>
              <a:off x="6118612" y="3815856"/>
              <a:ext cx="284205" cy="28420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68" name="橢圓 67"/>
            <p:cNvSpPr/>
            <p:nvPr/>
          </p:nvSpPr>
          <p:spPr>
            <a:xfrm>
              <a:off x="2984670" y="3926605"/>
              <a:ext cx="284205" cy="28420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69" name="橢圓 68"/>
            <p:cNvSpPr/>
            <p:nvPr/>
          </p:nvSpPr>
          <p:spPr>
            <a:xfrm>
              <a:off x="4753063" y="3826405"/>
              <a:ext cx="284205" cy="2842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70" name="橢圓 69"/>
            <p:cNvSpPr/>
            <p:nvPr/>
          </p:nvSpPr>
          <p:spPr>
            <a:xfrm>
              <a:off x="3694094" y="3880340"/>
              <a:ext cx="284205" cy="2842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71" name="橢圓 70"/>
            <p:cNvSpPr/>
            <p:nvPr/>
          </p:nvSpPr>
          <p:spPr>
            <a:xfrm>
              <a:off x="4243632" y="3864822"/>
              <a:ext cx="284205" cy="28420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grpSp>
    </p:spTree>
    <p:extLst>
      <p:ext uri="{BB962C8B-B14F-4D97-AF65-F5344CB8AC3E}">
        <p14:creationId xmlns:p14="http://schemas.microsoft.com/office/powerpoint/2010/main" val="37067569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群組 3"/>
          <p:cNvGrpSpPr/>
          <p:nvPr/>
        </p:nvGrpSpPr>
        <p:grpSpPr>
          <a:xfrm>
            <a:off x="1042987" y="1827788"/>
            <a:ext cx="3877838" cy="3411420"/>
            <a:chOff x="2984670" y="1677111"/>
            <a:chExt cx="5170451" cy="4548560"/>
          </a:xfrm>
        </p:grpSpPr>
        <p:sp>
          <p:nvSpPr>
            <p:cNvPr id="5" name="六邊形 4"/>
            <p:cNvSpPr/>
            <p:nvPr/>
          </p:nvSpPr>
          <p:spPr>
            <a:xfrm>
              <a:off x="4889237" y="3394628"/>
              <a:ext cx="1342604" cy="1157417"/>
            </a:xfrm>
            <a:prstGeom prst="hexag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cxnSp>
          <p:nvCxnSpPr>
            <p:cNvPr id="6" name="直線接點 5"/>
            <p:cNvCxnSpPr>
              <a:endCxn id="5" idx="5"/>
            </p:cNvCxnSpPr>
            <p:nvPr/>
          </p:nvCxnSpPr>
          <p:spPr>
            <a:xfrm flipH="1">
              <a:off x="5942487" y="1853514"/>
              <a:ext cx="1017136" cy="1541114"/>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直線接點 6"/>
            <p:cNvCxnSpPr>
              <a:stCxn id="5" idx="0"/>
            </p:cNvCxnSpPr>
            <p:nvPr/>
          </p:nvCxnSpPr>
          <p:spPr>
            <a:xfrm flipV="1">
              <a:off x="6231841" y="3973336"/>
              <a:ext cx="1787693"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直線接點 7"/>
            <p:cNvCxnSpPr>
              <a:stCxn id="5" idx="1"/>
            </p:cNvCxnSpPr>
            <p:nvPr/>
          </p:nvCxnSpPr>
          <p:spPr>
            <a:xfrm>
              <a:off x="5942487" y="4552045"/>
              <a:ext cx="1017136" cy="1541113"/>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直線接點 8"/>
            <p:cNvCxnSpPr>
              <a:stCxn id="5" idx="2"/>
            </p:cNvCxnSpPr>
            <p:nvPr/>
          </p:nvCxnSpPr>
          <p:spPr>
            <a:xfrm flipH="1">
              <a:off x="4161457" y="4552045"/>
              <a:ext cx="1017134" cy="154111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直線接點 9"/>
            <p:cNvCxnSpPr>
              <a:stCxn id="5" idx="3"/>
            </p:cNvCxnSpPr>
            <p:nvPr/>
          </p:nvCxnSpPr>
          <p:spPr>
            <a:xfrm flipH="1" flipV="1">
              <a:off x="3101545" y="3973336"/>
              <a:ext cx="1787692"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直線接點 10"/>
            <p:cNvCxnSpPr>
              <a:stCxn id="5" idx="4"/>
            </p:cNvCxnSpPr>
            <p:nvPr/>
          </p:nvCxnSpPr>
          <p:spPr>
            <a:xfrm flipH="1" flipV="1">
              <a:off x="4161457" y="1853514"/>
              <a:ext cx="1017134" cy="15411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直線接點 11"/>
            <p:cNvCxnSpPr/>
            <p:nvPr/>
          </p:nvCxnSpPr>
          <p:spPr>
            <a:xfrm>
              <a:off x="6231841" y="2879124"/>
              <a:ext cx="576732" cy="1094212"/>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直線接點 12"/>
            <p:cNvCxnSpPr/>
            <p:nvPr/>
          </p:nvCxnSpPr>
          <p:spPr>
            <a:xfrm flipH="1">
              <a:off x="6645910" y="3973336"/>
              <a:ext cx="817571" cy="163411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直線接點 13"/>
            <p:cNvCxnSpPr/>
            <p:nvPr/>
          </p:nvCxnSpPr>
          <p:spPr>
            <a:xfrm flipH="1">
              <a:off x="4889237" y="4955059"/>
              <a:ext cx="1342604" cy="12357"/>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直線接點 14"/>
            <p:cNvCxnSpPr/>
            <p:nvPr/>
          </p:nvCxnSpPr>
          <p:spPr>
            <a:xfrm flipH="1" flipV="1">
              <a:off x="3793524" y="3973336"/>
              <a:ext cx="753762" cy="163411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直線接點 15"/>
            <p:cNvCxnSpPr/>
            <p:nvPr/>
          </p:nvCxnSpPr>
          <p:spPr>
            <a:xfrm flipV="1">
              <a:off x="4374292" y="2879124"/>
              <a:ext cx="514945" cy="1094212"/>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直線接點 16"/>
            <p:cNvCxnSpPr/>
            <p:nvPr/>
          </p:nvCxnSpPr>
          <p:spPr>
            <a:xfrm>
              <a:off x="4631764" y="2434281"/>
              <a:ext cx="2014146" cy="12357"/>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直線接點 17"/>
            <p:cNvCxnSpPr/>
            <p:nvPr/>
          </p:nvCxnSpPr>
          <p:spPr>
            <a:xfrm>
              <a:off x="6959623" y="1853514"/>
              <a:ext cx="1059911" cy="2119822"/>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直線接點 18"/>
            <p:cNvCxnSpPr/>
            <p:nvPr/>
          </p:nvCxnSpPr>
          <p:spPr>
            <a:xfrm>
              <a:off x="3101545" y="3973336"/>
              <a:ext cx="1059912" cy="2119822"/>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直線接點 19"/>
            <p:cNvCxnSpPr/>
            <p:nvPr/>
          </p:nvCxnSpPr>
          <p:spPr>
            <a:xfrm>
              <a:off x="4269259" y="1853514"/>
              <a:ext cx="272647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直線接點 20"/>
            <p:cNvCxnSpPr/>
            <p:nvPr/>
          </p:nvCxnSpPr>
          <p:spPr>
            <a:xfrm flipH="1">
              <a:off x="3101545" y="1853514"/>
              <a:ext cx="1068860" cy="2119822"/>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直線接點 21"/>
            <p:cNvCxnSpPr/>
            <p:nvPr/>
          </p:nvCxnSpPr>
          <p:spPr>
            <a:xfrm>
              <a:off x="4161457" y="6093158"/>
              <a:ext cx="279816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直線接點 22"/>
            <p:cNvCxnSpPr/>
            <p:nvPr/>
          </p:nvCxnSpPr>
          <p:spPr>
            <a:xfrm flipH="1">
              <a:off x="6959623" y="3973336"/>
              <a:ext cx="1059911" cy="2119822"/>
            </a:xfrm>
            <a:prstGeom prst="line">
              <a:avLst/>
            </a:prstGeom>
          </p:spPr>
          <p:style>
            <a:lnRef idx="1">
              <a:schemeClr val="accent1"/>
            </a:lnRef>
            <a:fillRef idx="0">
              <a:schemeClr val="accent1"/>
            </a:fillRef>
            <a:effectRef idx="0">
              <a:schemeClr val="accent1"/>
            </a:effectRef>
            <a:fontRef idx="minor">
              <a:schemeClr val="tx1"/>
            </a:fontRef>
          </p:style>
        </p:cxnSp>
        <p:sp>
          <p:nvSpPr>
            <p:cNvPr id="24" name="橢圓 23"/>
            <p:cNvSpPr/>
            <p:nvPr/>
          </p:nvSpPr>
          <p:spPr>
            <a:xfrm>
              <a:off x="6728085" y="3880340"/>
              <a:ext cx="284205" cy="2842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25" name="橢圓 24"/>
            <p:cNvSpPr/>
            <p:nvPr/>
          </p:nvSpPr>
          <p:spPr>
            <a:xfrm>
              <a:off x="5730009" y="3279262"/>
              <a:ext cx="284205" cy="2842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26" name="橢圓 25"/>
            <p:cNvSpPr/>
            <p:nvPr/>
          </p:nvSpPr>
          <p:spPr>
            <a:xfrm>
              <a:off x="5031381" y="3264098"/>
              <a:ext cx="284205" cy="28420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27" name="橢圓 26"/>
            <p:cNvSpPr/>
            <p:nvPr/>
          </p:nvSpPr>
          <p:spPr>
            <a:xfrm>
              <a:off x="4770341" y="2784317"/>
              <a:ext cx="284205" cy="2842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28" name="橢圓 27"/>
            <p:cNvSpPr/>
            <p:nvPr/>
          </p:nvSpPr>
          <p:spPr>
            <a:xfrm>
              <a:off x="6109185" y="2790247"/>
              <a:ext cx="284205" cy="28420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29" name="橢圓 28"/>
            <p:cNvSpPr/>
            <p:nvPr/>
          </p:nvSpPr>
          <p:spPr>
            <a:xfrm>
              <a:off x="7870916" y="3851957"/>
              <a:ext cx="284205" cy="2842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30" name="橢圓 29"/>
            <p:cNvSpPr/>
            <p:nvPr/>
          </p:nvSpPr>
          <p:spPr>
            <a:xfrm>
              <a:off x="4442125" y="2355864"/>
              <a:ext cx="284205" cy="28420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31" name="橢圓 30"/>
            <p:cNvSpPr/>
            <p:nvPr/>
          </p:nvSpPr>
          <p:spPr>
            <a:xfrm>
              <a:off x="6409241" y="2300416"/>
              <a:ext cx="284205" cy="2842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32" name="橢圓 31"/>
            <p:cNvSpPr/>
            <p:nvPr/>
          </p:nvSpPr>
          <p:spPr>
            <a:xfrm>
              <a:off x="6770490" y="1677111"/>
              <a:ext cx="284205" cy="28420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33" name="橢圓 32"/>
            <p:cNvSpPr/>
            <p:nvPr/>
          </p:nvSpPr>
          <p:spPr>
            <a:xfrm>
              <a:off x="4034481" y="1721709"/>
              <a:ext cx="284205" cy="2842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34" name="橢圓 33"/>
            <p:cNvSpPr/>
            <p:nvPr/>
          </p:nvSpPr>
          <p:spPr>
            <a:xfrm>
              <a:off x="4050583" y="5899252"/>
              <a:ext cx="284205" cy="2842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35" name="橢圓 34"/>
            <p:cNvSpPr/>
            <p:nvPr/>
          </p:nvSpPr>
          <p:spPr>
            <a:xfrm>
              <a:off x="4388552" y="5362050"/>
              <a:ext cx="284205" cy="28420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36" name="橢圓 35"/>
            <p:cNvSpPr/>
            <p:nvPr/>
          </p:nvSpPr>
          <p:spPr>
            <a:xfrm>
              <a:off x="4790977" y="4803300"/>
              <a:ext cx="284205" cy="2842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37" name="橢圓 36"/>
            <p:cNvSpPr/>
            <p:nvPr/>
          </p:nvSpPr>
          <p:spPr>
            <a:xfrm>
              <a:off x="5040649" y="4378267"/>
              <a:ext cx="284205" cy="28420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38" name="橢圓 37"/>
            <p:cNvSpPr/>
            <p:nvPr/>
          </p:nvSpPr>
          <p:spPr>
            <a:xfrm>
              <a:off x="6109184" y="4812956"/>
              <a:ext cx="284205" cy="28420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39" name="橢圓 38"/>
            <p:cNvSpPr/>
            <p:nvPr/>
          </p:nvSpPr>
          <p:spPr>
            <a:xfrm>
              <a:off x="6750232" y="5941466"/>
              <a:ext cx="284205" cy="28420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40" name="橢圓 39"/>
            <p:cNvSpPr/>
            <p:nvPr/>
          </p:nvSpPr>
          <p:spPr>
            <a:xfrm>
              <a:off x="5800384" y="4383206"/>
              <a:ext cx="284205" cy="2842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41" name="橢圓 40"/>
            <p:cNvSpPr/>
            <p:nvPr/>
          </p:nvSpPr>
          <p:spPr>
            <a:xfrm>
              <a:off x="6483380" y="5421453"/>
              <a:ext cx="284205" cy="2842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42" name="橢圓 41"/>
            <p:cNvSpPr/>
            <p:nvPr/>
          </p:nvSpPr>
          <p:spPr>
            <a:xfrm>
              <a:off x="7323439" y="3864821"/>
              <a:ext cx="284205" cy="28420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43" name="橢圓 42"/>
            <p:cNvSpPr/>
            <p:nvPr/>
          </p:nvSpPr>
          <p:spPr>
            <a:xfrm>
              <a:off x="6118612" y="3815856"/>
              <a:ext cx="284205" cy="28420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44" name="橢圓 43"/>
            <p:cNvSpPr/>
            <p:nvPr/>
          </p:nvSpPr>
          <p:spPr>
            <a:xfrm>
              <a:off x="2984670" y="3926605"/>
              <a:ext cx="284205" cy="28420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45" name="橢圓 44"/>
            <p:cNvSpPr/>
            <p:nvPr/>
          </p:nvSpPr>
          <p:spPr>
            <a:xfrm>
              <a:off x="4753063" y="3826405"/>
              <a:ext cx="284205" cy="2842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46" name="橢圓 45"/>
            <p:cNvSpPr/>
            <p:nvPr/>
          </p:nvSpPr>
          <p:spPr>
            <a:xfrm>
              <a:off x="3694094" y="3880340"/>
              <a:ext cx="284205" cy="2842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47" name="橢圓 46"/>
            <p:cNvSpPr/>
            <p:nvPr/>
          </p:nvSpPr>
          <p:spPr>
            <a:xfrm>
              <a:off x="4243632" y="3864822"/>
              <a:ext cx="284205" cy="28420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grpSp>
      <p:sp>
        <p:nvSpPr>
          <p:cNvPr id="48" name="文字方塊 47"/>
          <p:cNvSpPr txBox="1"/>
          <p:nvPr/>
        </p:nvSpPr>
        <p:spPr>
          <a:xfrm>
            <a:off x="871152" y="1311361"/>
            <a:ext cx="2318007" cy="300082"/>
          </a:xfrm>
          <a:prstGeom prst="rect">
            <a:avLst/>
          </a:prstGeom>
          <a:noFill/>
        </p:spPr>
        <p:txBody>
          <a:bodyPr wrap="none" rtlCol="0">
            <a:spAutoFit/>
          </a:bodyPr>
          <a:lstStyle/>
          <a:p>
            <a:r>
              <a:rPr lang="en-US" altLang="zh-TW" sz="1350" dirty="0"/>
              <a:t>Replace any edge into 4 cycle  </a:t>
            </a:r>
            <a:endParaRPr lang="zh-TW" altLang="en-US" sz="1350" dirty="0"/>
          </a:p>
        </p:txBody>
      </p:sp>
    </p:spTree>
    <p:extLst>
      <p:ext uri="{BB962C8B-B14F-4D97-AF65-F5344CB8AC3E}">
        <p14:creationId xmlns:p14="http://schemas.microsoft.com/office/powerpoint/2010/main" val="4820205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9" name="群組 108"/>
          <p:cNvGrpSpPr/>
          <p:nvPr/>
        </p:nvGrpSpPr>
        <p:grpSpPr>
          <a:xfrm>
            <a:off x="1042987" y="1827789"/>
            <a:ext cx="3157860" cy="2782216"/>
            <a:chOff x="1390649" y="1294051"/>
            <a:chExt cx="4210480" cy="3709621"/>
          </a:xfrm>
        </p:grpSpPr>
        <p:sp>
          <p:nvSpPr>
            <p:cNvPr id="3" name="六邊形 2"/>
            <p:cNvSpPr/>
            <p:nvPr/>
          </p:nvSpPr>
          <p:spPr>
            <a:xfrm>
              <a:off x="2812862" y="2576587"/>
              <a:ext cx="1002574" cy="864288"/>
            </a:xfrm>
            <a:prstGeom prst="hexag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cxnSp>
          <p:nvCxnSpPr>
            <p:cNvPr id="4" name="直線接點 3"/>
            <p:cNvCxnSpPr>
              <a:endCxn id="3" idx="5"/>
            </p:cNvCxnSpPr>
            <p:nvPr/>
          </p:nvCxnSpPr>
          <p:spPr>
            <a:xfrm flipH="1">
              <a:off x="3599364" y="1425778"/>
              <a:ext cx="759534" cy="1150809"/>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直線接點 4"/>
            <p:cNvCxnSpPr>
              <a:stCxn id="3" idx="0"/>
              <a:endCxn id="27" idx="2"/>
            </p:cNvCxnSpPr>
            <p:nvPr/>
          </p:nvCxnSpPr>
          <p:spPr>
            <a:xfrm>
              <a:off x="3815436" y="3008731"/>
              <a:ext cx="1223960" cy="15475"/>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直線接點 5"/>
            <p:cNvCxnSpPr>
              <a:stCxn id="3" idx="1"/>
            </p:cNvCxnSpPr>
            <p:nvPr/>
          </p:nvCxnSpPr>
          <p:spPr>
            <a:xfrm>
              <a:off x="3599364" y="3440874"/>
              <a:ext cx="759534" cy="1150808"/>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直線接點 6"/>
            <p:cNvCxnSpPr>
              <a:stCxn id="3" idx="2"/>
            </p:cNvCxnSpPr>
            <p:nvPr/>
          </p:nvCxnSpPr>
          <p:spPr>
            <a:xfrm flipH="1">
              <a:off x="2269401" y="3440874"/>
              <a:ext cx="759533" cy="1150808"/>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直線接點 7"/>
            <p:cNvCxnSpPr>
              <a:stCxn id="3" idx="3"/>
            </p:cNvCxnSpPr>
            <p:nvPr/>
          </p:nvCxnSpPr>
          <p:spPr>
            <a:xfrm flipH="1" flipV="1">
              <a:off x="1477924" y="3008730"/>
              <a:ext cx="1334938"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直線接點 8"/>
            <p:cNvCxnSpPr>
              <a:stCxn id="3" idx="4"/>
            </p:cNvCxnSpPr>
            <p:nvPr/>
          </p:nvCxnSpPr>
          <p:spPr>
            <a:xfrm flipH="1" flipV="1">
              <a:off x="2269401" y="1425778"/>
              <a:ext cx="759533" cy="1150809"/>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直線接點 9"/>
            <p:cNvCxnSpPr/>
            <p:nvPr/>
          </p:nvCxnSpPr>
          <p:spPr>
            <a:xfrm>
              <a:off x="3815436" y="2191640"/>
              <a:ext cx="430668" cy="81709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直線接點 10"/>
            <p:cNvCxnSpPr/>
            <p:nvPr/>
          </p:nvCxnSpPr>
          <p:spPr>
            <a:xfrm flipH="1">
              <a:off x="4124637" y="3008730"/>
              <a:ext cx="610512" cy="12202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直線接點 11"/>
            <p:cNvCxnSpPr/>
            <p:nvPr/>
          </p:nvCxnSpPr>
          <p:spPr>
            <a:xfrm flipH="1">
              <a:off x="2812862" y="3741820"/>
              <a:ext cx="1002574" cy="922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直線接點 12"/>
            <p:cNvCxnSpPr/>
            <p:nvPr/>
          </p:nvCxnSpPr>
          <p:spPr>
            <a:xfrm flipH="1" flipV="1">
              <a:off x="1994651" y="3008730"/>
              <a:ext cx="562863" cy="12202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直線接點 13"/>
            <p:cNvCxnSpPr/>
            <p:nvPr/>
          </p:nvCxnSpPr>
          <p:spPr>
            <a:xfrm flipV="1">
              <a:off x="2428333" y="2191640"/>
              <a:ext cx="384529" cy="81709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直線接點 14"/>
            <p:cNvCxnSpPr/>
            <p:nvPr/>
          </p:nvCxnSpPr>
          <p:spPr>
            <a:xfrm>
              <a:off x="2620597" y="1859459"/>
              <a:ext cx="1504040" cy="9227"/>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直線接點 16"/>
            <p:cNvCxnSpPr/>
            <p:nvPr/>
          </p:nvCxnSpPr>
          <p:spPr>
            <a:xfrm>
              <a:off x="1477924" y="3008730"/>
              <a:ext cx="791477" cy="1582952"/>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直線接點 17"/>
            <p:cNvCxnSpPr/>
            <p:nvPr/>
          </p:nvCxnSpPr>
          <p:spPr>
            <a:xfrm>
              <a:off x="2349901" y="1425778"/>
              <a:ext cx="203596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直線接點 18"/>
            <p:cNvCxnSpPr/>
            <p:nvPr/>
          </p:nvCxnSpPr>
          <p:spPr>
            <a:xfrm flipH="1">
              <a:off x="1477924" y="1425778"/>
              <a:ext cx="798159" cy="1582952"/>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直線接點 19"/>
            <p:cNvCxnSpPr>
              <a:endCxn id="92" idx="7"/>
            </p:cNvCxnSpPr>
            <p:nvPr/>
          </p:nvCxnSpPr>
          <p:spPr>
            <a:xfrm>
              <a:off x="2269401" y="4591682"/>
              <a:ext cx="2428485" cy="230843"/>
            </a:xfrm>
            <a:prstGeom prst="line">
              <a:avLst/>
            </a:prstGeom>
          </p:spPr>
          <p:style>
            <a:lnRef idx="1">
              <a:schemeClr val="accent1"/>
            </a:lnRef>
            <a:fillRef idx="0">
              <a:schemeClr val="accent1"/>
            </a:fillRef>
            <a:effectRef idx="0">
              <a:schemeClr val="accent1"/>
            </a:effectRef>
            <a:fontRef idx="minor">
              <a:schemeClr val="tx1"/>
            </a:fontRef>
          </p:style>
        </p:cxnSp>
        <p:sp>
          <p:nvSpPr>
            <p:cNvPr id="22" name="橢圓 21"/>
            <p:cNvSpPr/>
            <p:nvPr/>
          </p:nvSpPr>
          <p:spPr>
            <a:xfrm>
              <a:off x="4186001" y="2939286"/>
              <a:ext cx="212227" cy="2122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23" name="橢圓 22"/>
            <p:cNvSpPr/>
            <p:nvPr/>
          </p:nvSpPr>
          <p:spPr>
            <a:xfrm>
              <a:off x="3440699" y="2490439"/>
              <a:ext cx="212227" cy="2122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24" name="橢圓 23"/>
            <p:cNvSpPr/>
            <p:nvPr/>
          </p:nvSpPr>
          <p:spPr>
            <a:xfrm>
              <a:off x="2919007" y="2479115"/>
              <a:ext cx="212227" cy="21222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25" name="橢圓 24"/>
            <p:cNvSpPr/>
            <p:nvPr/>
          </p:nvSpPr>
          <p:spPr>
            <a:xfrm>
              <a:off x="2724078" y="2120844"/>
              <a:ext cx="212227" cy="2122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26" name="橢圓 25"/>
            <p:cNvSpPr/>
            <p:nvPr/>
          </p:nvSpPr>
          <p:spPr>
            <a:xfrm>
              <a:off x="3723844" y="2125272"/>
              <a:ext cx="212227" cy="21222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27" name="橢圓 26"/>
            <p:cNvSpPr/>
            <p:nvPr/>
          </p:nvSpPr>
          <p:spPr>
            <a:xfrm>
              <a:off x="5039396" y="2918092"/>
              <a:ext cx="212227" cy="2122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28" name="橢圓 27"/>
            <p:cNvSpPr/>
            <p:nvPr/>
          </p:nvSpPr>
          <p:spPr>
            <a:xfrm>
              <a:off x="2478987" y="1800902"/>
              <a:ext cx="212227" cy="21222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29" name="橢圓 28"/>
            <p:cNvSpPr/>
            <p:nvPr/>
          </p:nvSpPr>
          <p:spPr>
            <a:xfrm>
              <a:off x="3947907" y="1759497"/>
              <a:ext cx="212227" cy="2122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30" name="橢圓 29"/>
            <p:cNvSpPr/>
            <p:nvPr/>
          </p:nvSpPr>
          <p:spPr>
            <a:xfrm>
              <a:off x="4217666" y="1294051"/>
              <a:ext cx="212227" cy="21222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31" name="橢圓 30"/>
            <p:cNvSpPr/>
            <p:nvPr/>
          </p:nvSpPr>
          <p:spPr>
            <a:xfrm>
              <a:off x="2174583" y="1327354"/>
              <a:ext cx="212227" cy="2122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32" name="橢圓 31"/>
            <p:cNvSpPr/>
            <p:nvPr/>
          </p:nvSpPr>
          <p:spPr>
            <a:xfrm>
              <a:off x="2186607" y="4446885"/>
              <a:ext cx="212227" cy="2122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33" name="橢圓 32"/>
            <p:cNvSpPr/>
            <p:nvPr/>
          </p:nvSpPr>
          <p:spPr>
            <a:xfrm>
              <a:off x="2438982" y="4045736"/>
              <a:ext cx="212227" cy="21222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34" name="橢圓 33"/>
            <p:cNvSpPr/>
            <p:nvPr/>
          </p:nvSpPr>
          <p:spPr>
            <a:xfrm>
              <a:off x="2739488" y="3628496"/>
              <a:ext cx="212227" cy="2122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35" name="橢圓 34"/>
            <p:cNvSpPr/>
            <p:nvPr/>
          </p:nvSpPr>
          <p:spPr>
            <a:xfrm>
              <a:off x="2925927" y="3311108"/>
              <a:ext cx="212227" cy="21222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36" name="橢圓 35"/>
            <p:cNvSpPr/>
            <p:nvPr/>
          </p:nvSpPr>
          <p:spPr>
            <a:xfrm>
              <a:off x="3723843" y="3635707"/>
              <a:ext cx="212227" cy="21222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37" name="橢圓 36"/>
            <p:cNvSpPr/>
            <p:nvPr/>
          </p:nvSpPr>
          <p:spPr>
            <a:xfrm>
              <a:off x="4202539" y="4478408"/>
              <a:ext cx="212227" cy="21222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38" name="橢圓 37"/>
            <p:cNvSpPr/>
            <p:nvPr/>
          </p:nvSpPr>
          <p:spPr>
            <a:xfrm>
              <a:off x="3493251" y="3314796"/>
              <a:ext cx="212227" cy="2122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39" name="橢圓 38"/>
            <p:cNvSpPr/>
            <p:nvPr/>
          </p:nvSpPr>
          <p:spPr>
            <a:xfrm>
              <a:off x="4003270" y="4090095"/>
              <a:ext cx="212227" cy="2122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40" name="橢圓 39"/>
            <p:cNvSpPr/>
            <p:nvPr/>
          </p:nvSpPr>
          <p:spPr>
            <a:xfrm>
              <a:off x="4630574" y="2927698"/>
              <a:ext cx="212227" cy="21222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41" name="橢圓 40"/>
            <p:cNvSpPr/>
            <p:nvPr/>
          </p:nvSpPr>
          <p:spPr>
            <a:xfrm>
              <a:off x="3730884" y="2891134"/>
              <a:ext cx="212227" cy="21222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42" name="橢圓 41"/>
            <p:cNvSpPr/>
            <p:nvPr/>
          </p:nvSpPr>
          <p:spPr>
            <a:xfrm>
              <a:off x="1390649" y="2973834"/>
              <a:ext cx="212227" cy="21222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43" name="橢圓 42"/>
            <p:cNvSpPr/>
            <p:nvPr/>
          </p:nvSpPr>
          <p:spPr>
            <a:xfrm>
              <a:off x="2711176" y="2899011"/>
              <a:ext cx="212227" cy="2122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44" name="橢圓 43"/>
            <p:cNvSpPr/>
            <p:nvPr/>
          </p:nvSpPr>
          <p:spPr>
            <a:xfrm>
              <a:off x="1920403" y="2939286"/>
              <a:ext cx="212227" cy="2122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45" name="橢圓 44"/>
            <p:cNvSpPr/>
            <p:nvPr/>
          </p:nvSpPr>
          <p:spPr>
            <a:xfrm>
              <a:off x="2330764" y="2927699"/>
              <a:ext cx="212227" cy="21222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91" name="橢圓 90"/>
            <p:cNvSpPr/>
            <p:nvPr/>
          </p:nvSpPr>
          <p:spPr>
            <a:xfrm>
              <a:off x="5388902" y="2939285"/>
              <a:ext cx="212227" cy="2122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92" name="橢圓 91"/>
            <p:cNvSpPr/>
            <p:nvPr/>
          </p:nvSpPr>
          <p:spPr>
            <a:xfrm>
              <a:off x="4516739" y="4791445"/>
              <a:ext cx="212227" cy="21222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cxnSp>
          <p:nvCxnSpPr>
            <p:cNvPr id="98" name="直線接點 97"/>
            <p:cNvCxnSpPr>
              <a:stCxn id="91" idx="4"/>
              <a:endCxn id="92" idx="0"/>
            </p:cNvCxnSpPr>
            <p:nvPr/>
          </p:nvCxnSpPr>
          <p:spPr>
            <a:xfrm flipH="1">
              <a:off x="4622853" y="3151512"/>
              <a:ext cx="872163" cy="163993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1" name="直線接點 100"/>
            <p:cNvCxnSpPr>
              <a:stCxn id="27" idx="0"/>
              <a:endCxn id="37" idx="7"/>
            </p:cNvCxnSpPr>
            <p:nvPr/>
          </p:nvCxnSpPr>
          <p:spPr>
            <a:xfrm flipH="1">
              <a:off x="4383686" y="2918092"/>
              <a:ext cx="761824" cy="1591396"/>
            </a:xfrm>
            <a:prstGeom prst="line">
              <a:avLst/>
            </a:prstGeom>
          </p:spPr>
          <p:style>
            <a:lnRef idx="1">
              <a:schemeClr val="accent1"/>
            </a:lnRef>
            <a:fillRef idx="0">
              <a:schemeClr val="accent1"/>
            </a:fillRef>
            <a:effectRef idx="0">
              <a:schemeClr val="accent1"/>
            </a:effectRef>
            <a:fontRef idx="minor">
              <a:schemeClr val="tx1"/>
            </a:fontRef>
          </p:style>
        </p:cxnSp>
        <p:cxnSp>
          <p:nvCxnSpPr>
            <p:cNvPr id="104" name="直線接點 103"/>
            <p:cNvCxnSpPr>
              <a:stCxn id="27" idx="5"/>
              <a:endCxn id="92" idx="1"/>
            </p:cNvCxnSpPr>
            <p:nvPr/>
          </p:nvCxnSpPr>
          <p:spPr>
            <a:xfrm flipH="1">
              <a:off x="4547819" y="3099239"/>
              <a:ext cx="672724" cy="1723286"/>
            </a:xfrm>
            <a:prstGeom prst="line">
              <a:avLst/>
            </a:prstGeom>
          </p:spPr>
          <p:style>
            <a:lnRef idx="1">
              <a:schemeClr val="accent1"/>
            </a:lnRef>
            <a:fillRef idx="0">
              <a:schemeClr val="accent1"/>
            </a:fillRef>
            <a:effectRef idx="0">
              <a:schemeClr val="accent1"/>
            </a:effectRef>
            <a:fontRef idx="minor">
              <a:schemeClr val="tx1"/>
            </a:fontRef>
          </p:style>
        </p:cxnSp>
        <p:cxnSp>
          <p:nvCxnSpPr>
            <p:cNvPr id="106" name="直線接點 105"/>
            <p:cNvCxnSpPr>
              <a:stCxn id="37" idx="6"/>
              <a:endCxn id="91" idx="3"/>
            </p:cNvCxnSpPr>
            <p:nvPr/>
          </p:nvCxnSpPr>
          <p:spPr>
            <a:xfrm flipV="1">
              <a:off x="4414766" y="3120432"/>
              <a:ext cx="1005216" cy="146409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8" name="直線接點 107"/>
            <p:cNvCxnSpPr>
              <a:stCxn id="30" idx="4"/>
              <a:endCxn id="91" idx="1"/>
            </p:cNvCxnSpPr>
            <p:nvPr/>
          </p:nvCxnSpPr>
          <p:spPr>
            <a:xfrm>
              <a:off x="4323780" y="1506278"/>
              <a:ext cx="1096202" cy="1464087"/>
            </a:xfrm>
            <a:prstGeom prst="line">
              <a:avLst/>
            </a:prstGeom>
          </p:spPr>
          <p:style>
            <a:lnRef idx="1">
              <a:schemeClr val="accent1"/>
            </a:lnRef>
            <a:fillRef idx="0">
              <a:schemeClr val="accent1"/>
            </a:fillRef>
            <a:effectRef idx="0">
              <a:schemeClr val="accent1"/>
            </a:effectRef>
            <a:fontRef idx="minor">
              <a:schemeClr val="tx1"/>
            </a:fontRef>
          </p:style>
        </p:cxnSp>
      </p:grpSp>
      <p:sp>
        <p:nvSpPr>
          <p:cNvPr id="111" name="六邊形 110"/>
          <p:cNvSpPr/>
          <p:nvPr/>
        </p:nvSpPr>
        <p:spPr>
          <a:xfrm>
            <a:off x="6339112" y="3008699"/>
            <a:ext cx="751931" cy="648216"/>
          </a:xfrm>
          <a:prstGeom prst="hexag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cxnSp>
        <p:nvCxnSpPr>
          <p:cNvPr id="112" name="直線接點 111"/>
          <p:cNvCxnSpPr>
            <a:endCxn id="111" idx="5"/>
          </p:cNvCxnSpPr>
          <p:nvPr/>
        </p:nvCxnSpPr>
        <p:spPr>
          <a:xfrm flipH="1">
            <a:off x="6928989" y="2145593"/>
            <a:ext cx="569651" cy="863107"/>
          </a:xfrm>
          <a:prstGeom prst="line">
            <a:avLst/>
          </a:prstGeom>
        </p:spPr>
        <p:style>
          <a:lnRef idx="1">
            <a:schemeClr val="accent1"/>
          </a:lnRef>
          <a:fillRef idx="0">
            <a:schemeClr val="accent1"/>
          </a:fillRef>
          <a:effectRef idx="0">
            <a:schemeClr val="accent1"/>
          </a:effectRef>
          <a:fontRef idx="minor">
            <a:schemeClr val="tx1"/>
          </a:fontRef>
        </p:style>
      </p:cxnSp>
      <p:cxnSp>
        <p:nvCxnSpPr>
          <p:cNvPr id="113" name="直線接點 112"/>
          <p:cNvCxnSpPr>
            <a:stCxn id="111" idx="0"/>
            <a:endCxn id="133" idx="2"/>
          </p:cNvCxnSpPr>
          <p:nvPr/>
        </p:nvCxnSpPr>
        <p:spPr>
          <a:xfrm>
            <a:off x="7091043" y="3332808"/>
            <a:ext cx="917970" cy="11606"/>
          </a:xfrm>
          <a:prstGeom prst="line">
            <a:avLst/>
          </a:prstGeom>
        </p:spPr>
        <p:style>
          <a:lnRef idx="1">
            <a:schemeClr val="accent1"/>
          </a:lnRef>
          <a:fillRef idx="0">
            <a:schemeClr val="accent1"/>
          </a:fillRef>
          <a:effectRef idx="0">
            <a:schemeClr val="accent1"/>
          </a:effectRef>
          <a:fontRef idx="minor">
            <a:schemeClr val="tx1"/>
          </a:fontRef>
        </p:style>
      </p:cxnSp>
      <p:cxnSp>
        <p:nvCxnSpPr>
          <p:cNvPr id="114" name="直線接點 113"/>
          <p:cNvCxnSpPr>
            <a:stCxn id="111" idx="1"/>
          </p:cNvCxnSpPr>
          <p:nvPr/>
        </p:nvCxnSpPr>
        <p:spPr>
          <a:xfrm>
            <a:off x="6928989" y="3656915"/>
            <a:ext cx="569651" cy="863106"/>
          </a:xfrm>
          <a:prstGeom prst="line">
            <a:avLst/>
          </a:prstGeom>
        </p:spPr>
        <p:style>
          <a:lnRef idx="1">
            <a:schemeClr val="accent1"/>
          </a:lnRef>
          <a:fillRef idx="0">
            <a:schemeClr val="accent1"/>
          </a:fillRef>
          <a:effectRef idx="0">
            <a:schemeClr val="accent1"/>
          </a:effectRef>
          <a:fontRef idx="minor">
            <a:schemeClr val="tx1"/>
          </a:fontRef>
        </p:style>
      </p:cxnSp>
      <p:cxnSp>
        <p:nvCxnSpPr>
          <p:cNvPr id="115" name="直線接點 114"/>
          <p:cNvCxnSpPr>
            <a:stCxn id="111" idx="2"/>
          </p:cNvCxnSpPr>
          <p:nvPr/>
        </p:nvCxnSpPr>
        <p:spPr>
          <a:xfrm flipH="1">
            <a:off x="5931517" y="3656915"/>
            <a:ext cx="569650" cy="863106"/>
          </a:xfrm>
          <a:prstGeom prst="line">
            <a:avLst/>
          </a:prstGeom>
        </p:spPr>
        <p:style>
          <a:lnRef idx="1">
            <a:schemeClr val="accent1"/>
          </a:lnRef>
          <a:fillRef idx="0">
            <a:schemeClr val="accent1"/>
          </a:fillRef>
          <a:effectRef idx="0">
            <a:schemeClr val="accent1"/>
          </a:effectRef>
          <a:fontRef idx="minor">
            <a:schemeClr val="tx1"/>
          </a:fontRef>
        </p:style>
      </p:cxnSp>
      <p:cxnSp>
        <p:nvCxnSpPr>
          <p:cNvPr id="116" name="直線接點 115"/>
          <p:cNvCxnSpPr>
            <a:stCxn id="111" idx="3"/>
          </p:cNvCxnSpPr>
          <p:nvPr/>
        </p:nvCxnSpPr>
        <p:spPr>
          <a:xfrm flipH="1" flipV="1">
            <a:off x="5337909" y="3332807"/>
            <a:ext cx="1001204"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117" name="直線接點 116"/>
          <p:cNvCxnSpPr>
            <a:stCxn id="111" idx="4"/>
          </p:cNvCxnSpPr>
          <p:nvPr/>
        </p:nvCxnSpPr>
        <p:spPr>
          <a:xfrm flipH="1" flipV="1">
            <a:off x="5931517" y="2145593"/>
            <a:ext cx="569650" cy="863107"/>
          </a:xfrm>
          <a:prstGeom prst="line">
            <a:avLst/>
          </a:prstGeom>
        </p:spPr>
        <p:style>
          <a:lnRef idx="1">
            <a:schemeClr val="accent1"/>
          </a:lnRef>
          <a:fillRef idx="0">
            <a:schemeClr val="accent1"/>
          </a:fillRef>
          <a:effectRef idx="0">
            <a:schemeClr val="accent1"/>
          </a:effectRef>
          <a:fontRef idx="minor">
            <a:schemeClr val="tx1"/>
          </a:fontRef>
        </p:style>
      </p:cxnSp>
      <p:cxnSp>
        <p:nvCxnSpPr>
          <p:cNvPr id="118" name="直線接點 117"/>
          <p:cNvCxnSpPr/>
          <p:nvPr/>
        </p:nvCxnSpPr>
        <p:spPr>
          <a:xfrm>
            <a:off x="7091043" y="2719989"/>
            <a:ext cx="323001" cy="612818"/>
          </a:xfrm>
          <a:prstGeom prst="line">
            <a:avLst/>
          </a:prstGeom>
        </p:spPr>
        <p:style>
          <a:lnRef idx="1">
            <a:schemeClr val="accent1"/>
          </a:lnRef>
          <a:fillRef idx="0">
            <a:schemeClr val="accent1"/>
          </a:fillRef>
          <a:effectRef idx="0">
            <a:schemeClr val="accent1"/>
          </a:effectRef>
          <a:fontRef idx="minor">
            <a:schemeClr val="tx1"/>
          </a:fontRef>
        </p:style>
      </p:cxnSp>
      <p:cxnSp>
        <p:nvCxnSpPr>
          <p:cNvPr id="119" name="直線接點 118"/>
          <p:cNvCxnSpPr/>
          <p:nvPr/>
        </p:nvCxnSpPr>
        <p:spPr>
          <a:xfrm flipH="1">
            <a:off x="7322944" y="3332807"/>
            <a:ext cx="457884" cy="91519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0" name="直線接點 119"/>
          <p:cNvCxnSpPr/>
          <p:nvPr/>
        </p:nvCxnSpPr>
        <p:spPr>
          <a:xfrm flipH="1">
            <a:off x="6339112" y="3882625"/>
            <a:ext cx="751931" cy="692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1" name="直線接點 120"/>
          <p:cNvCxnSpPr/>
          <p:nvPr/>
        </p:nvCxnSpPr>
        <p:spPr>
          <a:xfrm flipH="1" flipV="1">
            <a:off x="5725455" y="3332807"/>
            <a:ext cx="422147" cy="91519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2" name="直線接點 121"/>
          <p:cNvCxnSpPr/>
          <p:nvPr/>
        </p:nvCxnSpPr>
        <p:spPr>
          <a:xfrm flipV="1">
            <a:off x="6050716" y="2719989"/>
            <a:ext cx="288397" cy="612818"/>
          </a:xfrm>
          <a:prstGeom prst="line">
            <a:avLst/>
          </a:prstGeom>
        </p:spPr>
        <p:style>
          <a:lnRef idx="1">
            <a:schemeClr val="accent1"/>
          </a:lnRef>
          <a:fillRef idx="0">
            <a:schemeClr val="accent1"/>
          </a:fillRef>
          <a:effectRef idx="0">
            <a:schemeClr val="accent1"/>
          </a:effectRef>
          <a:fontRef idx="minor">
            <a:schemeClr val="tx1"/>
          </a:fontRef>
        </p:style>
      </p:cxnSp>
      <p:cxnSp>
        <p:nvCxnSpPr>
          <p:cNvPr id="123" name="直線接點 122"/>
          <p:cNvCxnSpPr/>
          <p:nvPr/>
        </p:nvCxnSpPr>
        <p:spPr>
          <a:xfrm>
            <a:off x="6194914" y="2470854"/>
            <a:ext cx="1128030" cy="692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4" name="直線接點 123"/>
          <p:cNvCxnSpPr/>
          <p:nvPr/>
        </p:nvCxnSpPr>
        <p:spPr>
          <a:xfrm>
            <a:off x="5337909" y="3332807"/>
            <a:ext cx="593608" cy="11872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25" name="直線接點 124"/>
          <p:cNvCxnSpPr/>
          <p:nvPr/>
        </p:nvCxnSpPr>
        <p:spPr>
          <a:xfrm>
            <a:off x="5991892" y="2145593"/>
            <a:ext cx="15269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6" name="直線接點 125"/>
          <p:cNvCxnSpPr/>
          <p:nvPr/>
        </p:nvCxnSpPr>
        <p:spPr>
          <a:xfrm flipH="1">
            <a:off x="5337910" y="2145593"/>
            <a:ext cx="598619" cy="11872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27" name="直線接點 126"/>
          <p:cNvCxnSpPr>
            <a:endCxn id="153" idx="7"/>
          </p:cNvCxnSpPr>
          <p:nvPr/>
        </p:nvCxnSpPr>
        <p:spPr>
          <a:xfrm>
            <a:off x="5931517" y="4520021"/>
            <a:ext cx="1821364" cy="173132"/>
          </a:xfrm>
          <a:prstGeom prst="line">
            <a:avLst/>
          </a:prstGeom>
        </p:spPr>
        <p:style>
          <a:lnRef idx="1">
            <a:schemeClr val="accent1"/>
          </a:lnRef>
          <a:fillRef idx="0">
            <a:schemeClr val="accent1"/>
          </a:fillRef>
          <a:effectRef idx="0">
            <a:schemeClr val="accent1"/>
          </a:effectRef>
          <a:fontRef idx="minor">
            <a:schemeClr val="tx1"/>
          </a:fontRef>
        </p:style>
      </p:cxnSp>
      <p:sp>
        <p:nvSpPr>
          <p:cNvPr id="128" name="橢圓 127"/>
          <p:cNvSpPr/>
          <p:nvPr/>
        </p:nvSpPr>
        <p:spPr>
          <a:xfrm>
            <a:off x="7368967" y="3280724"/>
            <a:ext cx="159170" cy="15917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129" name="橢圓 128"/>
          <p:cNvSpPr/>
          <p:nvPr/>
        </p:nvSpPr>
        <p:spPr>
          <a:xfrm>
            <a:off x="6809991" y="2944089"/>
            <a:ext cx="159170" cy="15917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130" name="橢圓 129"/>
          <p:cNvSpPr/>
          <p:nvPr/>
        </p:nvSpPr>
        <p:spPr>
          <a:xfrm>
            <a:off x="6418722" y="2935596"/>
            <a:ext cx="159170" cy="15917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131" name="橢圓 130"/>
          <p:cNvSpPr/>
          <p:nvPr/>
        </p:nvSpPr>
        <p:spPr>
          <a:xfrm>
            <a:off x="6272525" y="2666893"/>
            <a:ext cx="159170" cy="15917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132" name="橢圓 131"/>
          <p:cNvSpPr/>
          <p:nvPr/>
        </p:nvSpPr>
        <p:spPr>
          <a:xfrm>
            <a:off x="7022350" y="2670214"/>
            <a:ext cx="159170" cy="15917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133" name="橢圓 132"/>
          <p:cNvSpPr/>
          <p:nvPr/>
        </p:nvSpPr>
        <p:spPr>
          <a:xfrm>
            <a:off x="8009014" y="3264829"/>
            <a:ext cx="159170" cy="15917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134" name="橢圓 133"/>
          <p:cNvSpPr/>
          <p:nvPr/>
        </p:nvSpPr>
        <p:spPr>
          <a:xfrm>
            <a:off x="6088707" y="2426936"/>
            <a:ext cx="159170" cy="15917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135" name="橢圓 134"/>
          <p:cNvSpPr/>
          <p:nvPr/>
        </p:nvSpPr>
        <p:spPr>
          <a:xfrm>
            <a:off x="7190397" y="2395882"/>
            <a:ext cx="159170" cy="15917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136" name="橢圓 135"/>
          <p:cNvSpPr/>
          <p:nvPr/>
        </p:nvSpPr>
        <p:spPr>
          <a:xfrm>
            <a:off x="7392716" y="2046798"/>
            <a:ext cx="159170" cy="15917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137" name="橢圓 136"/>
          <p:cNvSpPr/>
          <p:nvPr/>
        </p:nvSpPr>
        <p:spPr>
          <a:xfrm>
            <a:off x="5860404" y="2071775"/>
            <a:ext cx="159170" cy="15917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138" name="橢圓 137"/>
          <p:cNvSpPr/>
          <p:nvPr/>
        </p:nvSpPr>
        <p:spPr>
          <a:xfrm>
            <a:off x="5869422" y="4411423"/>
            <a:ext cx="159170" cy="15917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139" name="橢圓 138"/>
          <p:cNvSpPr/>
          <p:nvPr/>
        </p:nvSpPr>
        <p:spPr>
          <a:xfrm>
            <a:off x="6058703" y="4110562"/>
            <a:ext cx="159170" cy="15917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140" name="橢圓 139"/>
          <p:cNvSpPr/>
          <p:nvPr/>
        </p:nvSpPr>
        <p:spPr>
          <a:xfrm>
            <a:off x="6284083" y="3797632"/>
            <a:ext cx="159170" cy="15917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141" name="橢圓 140"/>
          <p:cNvSpPr/>
          <p:nvPr/>
        </p:nvSpPr>
        <p:spPr>
          <a:xfrm>
            <a:off x="6423912" y="3559591"/>
            <a:ext cx="159170" cy="15917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142" name="橢圓 141"/>
          <p:cNvSpPr/>
          <p:nvPr/>
        </p:nvSpPr>
        <p:spPr>
          <a:xfrm>
            <a:off x="7022349" y="3803040"/>
            <a:ext cx="159170" cy="15917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143" name="橢圓 142"/>
          <p:cNvSpPr/>
          <p:nvPr/>
        </p:nvSpPr>
        <p:spPr>
          <a:xfrm>
            <a:off x="7381371" y="4435066"/>
            <a:ext cx="159170" cy="15917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144" name="橢圓 143"/>
          <p:cNvSpPr/>
          <p:nvPr/>
        </p:nvSpPr>
        <p:spPr>
          <a:xfrm>
            <a:off x="6849405" y="3562357"/>
            <a:ext cx="159170" cy="15917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145" name="橢圓 144"/>
          <p:cNvSpPr/>
          <p:nvPr/>
        </p:nvSpPr>
        <p:spPr>
          <a:xfrm>
            <a:off x="7231919" y="4143831"/>
            <a:ext cx="159170" cy="15917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146" name="橢圓 145"/>
          <p:cNvSpPr/>
          <p:nvPr/>
        </p:nvSpPr>
        <p:spPr>
          <a:xfrm>
            <a:off x="7702397" y="3272033"/>
            <a:ext cx="159170" cy="15917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147" name="橢圓 146"/>
          <p:cNvSpPr/>
          <p:nvPr/>
        </p:nvSpPr>
        <p:spPr>
          <a:xfrm>
            <a:off x="7027630" y="3244610"/>
            <a:ext cx="159170" cy="15917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148" name="橢圓 147"/>
          <p:cNvSpPr/>
          <p:nvPr/>
        </p:nvSpPr>
        <p:spPr>
          <a:xfrm>
            <a:off x="5272453" y="3306635"/>
            <a:ext cx="159170" cy="15917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149" name="橢圓 148"/>
          <p:cNvSpPr/>
          <p:nvPr/>
        </p:nvSpPr>
        <p:spPr>
          <a:xfrm>
            <a:off x="6262849" y="3250518"/>
            <a:ext cx="159170" cy="15917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150" name="橢圓 149"/>
          <p:cNvSpPr/>
          <p:nvPr/>
        </p:nvSpPr>
        <p:spPr>
          <a:xfrm>
            <a:off x="5669769" y="3280724"/>
            <a:ext cx="159170" cy="15917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151" name="橢圓 150"/>
          <p:cNvSpPr/>
          <p:nvPr/>
        </p:nvSpPr>
        <p:spPr>
          <a:xfrm>
            <a:off x="5977540" y="3272034"/>
            <a:ext cx="159170" cy="15917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152" name="橢圓 151"/>
          <p:cNvSpPr/>
          <p:nvPr/>
        </p:nvSpPr>
        <p:spPr>
          <a:xfrm>
            <a:off x="8271143" y="3280723"/>
            <a:ext cx="159170" cy="15917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153" name="橢圓 152"/>
          <p:cNvSpPr/>
          <p:nvPr/>
        </p:nvSpPr>
        <p:spPr>
          <a:xfrm>
            <a:off x="7617021" y="4669843"/>
            <a:ext cx="159170" cy="15917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cxnSp>
        <p:nvCxnSpPr>
          <p:cNvPr id="154" name="直線接點 153"/>
          <p:cNvCxnSpPr>
            <a:stCxn id="152" idx="4"/>
            <a:endCxn id="153" idx="0"/>
          </p:cNvCxnSpPr>
          <p:nvPr/>
        </p:nvCxnSpPr>
        <p:spPr>
          <a:xfrm flipH="1">
            <a:off x="7696606" y="3439893"/>
            <a:ext cx="654122" cy="122995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5" name="直線接點 154"/>
          <p:cNvCxnSpPr>
            <a:stCxn id="133" idx="0"/>
            <a:endCxn id="143" idx="7"/>
          </p:cNvCxnSpPr>
          <p:nvPr/>
        </p:nvCxnSpPr>
        <p:spPr>
          <a:xfrm flipH="1">
            <a:off x="7517231" y="3264828"/>
            <a:ext cx="571368" cy="1193547"/>
          </a:xfrm>
          <a:prstGeom prst="line">
            <a:avLst/>
          </a:prstGeom>
        </p:spPr>
        <p:style>
          <a:lnRef idx="1">
            <a:schemeClr val="accent1"/>
          </a:lnRef>
          <a:fillRef idx="0">
            <a:schemeClr val="accent1"/>
          </a:fillRef>
          <a:effectRef idx="0">
            <a:schemeClr val="accent1"/>
          </a:effectRef>
          <a:fontRef idx="minor">
            <a:schemeClr val="tx1"/>
          </a:fontRef>
        </p:style>
      </p:cxnSp>
      <p:cxnSp>
        <p:nvCxnSpPr>
          <p:cNvPr id="158" name="直線接點 157"/>
          <p:cNvCxnSpPr>
            <a:stCxn id="136" idx="4"/>
            <a:endCxn id="152" idx="1"/>
          </p:cNvCxnSpPr>
          <p:nvPr/>
        </p:nvCxnSpPr>
        <p:spPr>
          <a:xfrm>
            <a:off x="7472301" y="2205968"/>
            <a:ext cx="822152" cy="1098065"/>
          </a:xfrm>
          <a:prstGeom prst="line">
            <a:avLst/>
          </a:prstGeom>
        </p:spPr>
        <p:style>
          <a:lnRef idx="1">
            <a:schemeClr val="accent1"/>
          </a:lnRef>
          <a:fillRef idx="0">
            <a:schemeClr val="accent1"/>
          </a:fillRef>
          <a:effectRef idx="0">
            <a:schemeClr val="accent1"/>
          </a:effectRef>
          <a:fontRef idx="minor">
            <a:schemeClr val="tx1"/>
          </a:fontRef>
        </p:style>
      </p:cxnSp>
      <p:cxnSp>
        <p:nvCxnSpPr>
          <p:cNvPr id="160" name="直線接點 159"/>
          <p:cNvCxnSpPr>
            <a:stCxn id="143" idx="6"/>
            <a:endCxn id="153" idx="5"/>
          </p:cNvCxnSpPr>
          <p:nvPr/>
        </p:nvCxnSpPr>
        <p:spPr>
          <a:xfrm>
            <a:off x="7540541" y="4514650"/>
            <a:ext cx="212340" cy="2910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62" name="直線接點 161"/>
          <p:cNvCxnSpPr>
            <a:stCxn id="133" idx="5"/>
            <a:endCxn id="152" idx="2"/>
          </p:cNvCxnSpPr>
          <p:nvPr/>
        </p:nvCxnSpPr>
        <p:spPr>
          <a:xfrm flipV="1">
            <a:off x="8144874" y="3360308"/>
            <a:ext cx="126269" cy="40380"/>
          </a:xfrm>
          <a:prstGeom prst="line">
            <a:avLst/>
          </a:prstGeom>
        </p:spPr>
        <p:style>
          <a:lnRef idx="1">
            <a:schemeClr val="accent1"/>
          </a:lnRef>
          <a:fillRef idx="0">
            <a:schemeClr val="accent1"/>
          </a:fillRef>
          <a:effectRef idx="0">
            <a:schemeClr val="accent1"/>
          </a:effectRef>
          <a:fontRef idx="minor">
            <a:schemeClr val="tx1"/>
          </a:fontRef>
        </p:style>
      </p:cxnSp>
      <p:sp>
        <p:nvSpPr>
          <p:cNvPr id="163" name="文字方塊 162"/>
          <p:cNvSpPr txBox="1"/>
          <p:nvPr/>
        </p:nvSpPr>
        <p:spPr>
          <a:xfrm>
            <a:off x="2109647" y="4749427"/>
            <a:ext cx="755015" cy="300082"/>
          </a:xfrm>
          <a:prstGeom prst="rect">
            <a:avLst/>
          </a:prstGeom>
          <a:noFill/>
        </p:spPr>
        <p:txBody>
          <a:bodyPr wrap="none" rtlCol="0">
            <a:spAutoFit/>
          </a:bodyPr>
          <a:lstStyle/>
          <a:p>
            <a:r>
              <a:rPr lang="en-US" altLang="zh-TW" sz="1350" dirty="0"/>
              <a:t>Graph A</a:t>
            </a:r>
            <a:endParaRPr lang="zh-TW" altLang="en-US" sz="1350" dirty="0"/>
          </a:p>
        </p:txBody>
      </p:sp>
      <p:sp>
        <p:nvSpPr>
          <p:cNvPr id="164" name="文字方塊 163"/>
          <p:cNvSpPr txBox="1"/>
          <p:nvPr/>
        </p:nvSpPr>
        <p:spPr>
          <a:xfrm>
            <a:off x="6339113" y="5150497"/>
            <a:ext cx="750205" cy="300082"/>
          </a:xfrm>
          <a:prstGeom prst="rect">
            <a:avLst/>
          </a:prstGeom>
          <a:noFill/>
        </p:spPr>
        <p:txBody>
          <a:bodyPr wrap="none" rtlCol="0">
            <a:spAutoFit/>
          </a:bodyPr>
          <a:lstStyle/>
          <a:p>
            <a:r>
              <a:rPr lang="en-US" altLang="zh-TW" sz="1350" dirty="0"/>
              <a:t>Graph B</a:t>
            </a:r>
            <a:endParaRPr lang="zh-TW" altLang="en-US" sz="1350" dirty="0"/>
          </a:p>
        </p:txBody>
      </p:sp>
    </p:spTree>
    <p:extLst>
      <p:ext uri="{BB962C8B-B14F-4D97-AF65-F5344CB8AC3E}">
        <p14:creationId xmlns:p14="http://schemas.microsoft.com/office/powerpoint/2010/main" val="34149917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r>
              <a:rPr lang="en-US" altLang="zh-TW" dirty="0"/>
              <a:t>Graph A:  Edge join with K </a:t>
            </a:r>
            <a:r>
              <a:rPr lang="en-US" altLang="zh-TW" baseline="-25000" dirty="0"/>
              <a:t>3,3</a:t>
            </a:r>
          </a:p>
          <a:p>
            <a:endParaRPr lang="en-US" altLang="zh-TW" dirty="0"/>
          </a:p>
          <a:p>
            <a:r>
              <a:rPr lang="en-US" altLang="zh-TW" dirty="0"/>
              <a:t>Graph B:  edge twist with K </a:t>
            </a:r>
            <a:r>
              <a:rPr lang="en-US" altLang="zh-TW" baseline="-25000" dirty="0"/>
              <a:t>3,3</a:t>
            </a:r>
            <a:endParaRPr lang="zh-TW" altLang="en-US" baseline="-25000" dirty="0"/>
          </a:p>
        </p:txBody>
      </p:sp>
    </p:spTree>
    <p:extLst>
      <p:ext uri="{BB962C8B-B14F-4D97-AF65-F5344CB8AC3E}">
        <p14:creationId xmlns:p14="http://schemas.microsoft.com/office/powerpoint/2010/main" val="25449050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7A9C0002-28C8-4A45-9054-F631D98CAD39}" type="slidenum">
              <a:rPr lang="zh-TW" altLang="en-US" smtClean="0"/>
              <a:t>44</a:t>
            </a:fld>
            <a:endParaRPr lang="zh-TW" altLang="en-US"/>
          </a:p>
        </p:txBody>
      </p:sp>
      <p:grpSp>
        <p:nvGrpSpPr>
          <p:cNvPr id="53" name="群組 52"/>
          <p:cNvGrpSpPr/>
          <p:nvPr/>
        </p:nvGrpSpPr>
        <p:grpSpPr>
          <a:xfrm>
            <a:off x="251521" y="404664"/>
            <a:ext cx="3672407" cy="3142682"/>
            <a:chOff x="251520" y="404664"/>
            <a:chExt cx="5497903" cy="4704860"/>
          </a:xfrm>
        </p:grpSpPr>
        <p:cxnSp>
          <p:nvCxnSpPr>
            <p:cNvPr id="7" name="直線接點 6"/>
            <p:cNvCxnSpPr/>
            <p:nvPr/>
          </p:nvCxnSpPr>
          <p:spPr>
            <a:xfrm>
              <a:off x="2843808" y="1484784"/>
              <a:ext cx="0" cy="2232248"/>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直線接點 8"/>
            <p:cNvCxnSpPr/>
            <p:nvPr/>
          </p:nvCxnSpPr>
          <p:spPr>
            <a:xfrm flipH="1" flipV="1">
              <a:off x="1763688" y="908720"/>
              <a:ext cx="1080120" cy="648072"/>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直線接點 10"/>
            <p:cNvCxnSpPr/>
            <p:nvPr/>
          </p:nvCxnSpPr>
          <p:spPr>
            <a:xfrm flipH="1">
              <a:off x="1763688" y="1556792"/>
              <a:ext cx="1080120" cy="504056"/>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直線接點 12"/>
            <p:cNvCxnSpPr/>
            <p:nvPr/>
          </p:nvCxnSpPr>
          <p:spPr>
            <a:xfrm flipH="1" flipV="1">
              <a:off x="1907704" y="3140968"/>
              <a:ext cx="936104" cy="576064"/>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直線接點 18"/>
            <p:cNvCxnSpPr/>
            <p:nvPr/>
          </p:nvCxnSpPr>
          <p:spPr>
            <a:xfrm flipH="1">
              <a:off x="1763688" y="3717032"/>
              <a:ext cx="1080120" cy="576064"/>
            </a:xfrm>
            <a:prstGeom prst="line">
              <a:avLst/>
            </a:prstGeom>
          </p:spPr>
          <p:style>
            <a:lnRef idx="1">
              <a:schemeClr val="accent1"/>
            </a:lnRef>
            <a:fillRef idx="0">
              <a:schemeClr val="accent1"/>
            </a:fillRef>
            <a:effectRef idx="0">
              <a:schemeClr val="accent1"/>
            </a:effectRef>
            <a:fontRef idx="minor">
              <a:schemeClr val="tx1"/>
            </a:fontRef>
          </p:style>
        </p:cxnSp>
        <p:sp>
          <p:nvSpPr>
            <p:cNvPr id="20" name="橢圓 19"/>
            <p:cNvSpPr/>
            <p:nvPr/>
          </p:nvSpPr>
          <p:spPr>
            <a:xfrm>
              <a:off x="3641780" y="1512876"/>
              <a:ext cx="288032"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橢圓 20"/>
            <p:cNvSpPr/>
            <p:nvPr/>
          </p:nvSpPr>
          <p:spPr>
            <a:xfrm>
              <a:off x="1665649" y="4057600"/>
              <a:ext cx="288032" cy="288032"/>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橢圓 21"/>
            <p:cNvSpPr/>
            <p:nvPr/>
          </p:nvSpPr>
          <p:spPr>
            <a:xfrm>
              <a:off x="1860441" y="2944416"/>
              <a:ext cx="288032" cy="288032"/>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橢圓 22"/>
            <p:cNvSpPr/>
            <p:nvPr/>
          </p:nvSpPr>
          <p:spPr>
            <a:xfrm>
              <a:off x="2747932" y="3506248"/>
              <a:ext cx="288032"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橢圓 23"/>
            <p:cNvSpPr/>
            <p:nvPr/>
          </p:nvSpPr>
          <p:spPr>
            <a:xfrm>
              <a:off x="2671056" y="1444757"/>
              <a:ext cx="288032" cy="288032"/>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橢圓 24"/>
            <p:cNvSpPr/>
            <p:nvPr/>
          </p:nvSpPr>
          <p:spPr>
            <a:xfrm>
              <a:off x="1648408" y="1861592"/>
              <a:ext cx="288032"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橢圓 25"/>
            <p:cNvSpPr/>
            <p:nvPr/>
          </p:nvSpPr>
          <p:spPr>
            <a:xfrm>
              <a:off x="1537522" y="800708"/>
              <a:ext cx="288032"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矩形 26"/>
            <p:cNvSpPr/>
            <p:nvPr/>
          </p:nvSpPr>
          <p:spPr>
            <a:xfrm>
              <a:off x="251520" y="404664"/>
              <a:ext cx="2304257" cy="46805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橢圓 27"/>
            <p:cNvSpPr/>
            <p:nvPr/>
          </p:nvSpPr>
          <p:spPr>
            <a:xfrm>
              <a:off x="5342184" y="1489043"/>
              <a:ext cx="288032"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橢圓 29"/>
            <p:cNvSpPr/>
            <p:nvPr/>
          </p:nvSpPr>
          <p:spPr>
            <a:xfrm>
              <a:off x="4435075" y="1545872"/>
              <a:ext cx="288032"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橢圓 30"/>
            <p:cNvSpPr/>
            <p:nvPr/>
          </p:nvSpPr>
          <p:spPr>
            <a:xfrm>
              <a:off x="5270857" y="3339260"/>
              <a:ext cx="288032" cy="288032"/>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2" name="橢圓 31"/>
            <p:cNvSpPr/>
            <p:nvPr/>
          </p:nvSpPr>
          <p:spPr>
            <a:xfrm>
              <a:off x="4435075" y="3344821"/>
              <a:ext cx="288032" cy="288032"/>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 name="橢圓 32"/>
            <p:cNvSpPr/>
            <p:nvPr/>
          </p:nvSpPr>
          <p:spPr>
            <a:xfrm>
              <a:off x="3680011" y="3329660"/>
              <a:ext cx="288032" cy="288032"/>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37" name="直線接點 36"/>
            <p:cNvCxnSpPr/>
            <p:nvPr/>
          </p:nvCxnSpPr>
          <p:spPr>
            <a:xfrm>
              <a:off x="3804658" y="1633363"/>
              <a:ext cx="0" cy="18873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直線接點 37"/>
            <p:cNvCxnSpPr/>
            <p:nvPr/>
          </p:nvCxnSpPr>
          <p:spPr>
            <a:xfrm>
              <a:off x="4614258" y="1633363"/>
              <a:ext cx="0" cy="18873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直線接點 38"/>
            <p:cNvCxnSpPr/>
            <p:nvPr/>
          </p:nvCxnSpPr>
          <p:spPr>
            <a:xfrm>
              <a:off x="5423858" y="1633363"/>
              <a:ext cx="0" cy="1887387"/>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直線接點 40"/>
            <p:cNvCxnSpPr/>
            <p:nvPr/>
          </p:nvCxnSpPr>
          <p:spPr>
            <a:xfrm>
              <a:off x="3804658" y="1689888"/>
              <a:ext cx="809600" cy="1830862"/>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直線接點 42"/>
            <p:cNvCxnSpPr/>
            <p:nvPr/>
          </p:nvCxnSpPr>
          <p:spPr>
            <a:xfrm>
              <a:off x="3919937" y="1689888"/>
              <a:ext cx="1503921" cy="1800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直線接點 44"/>
            <p:cNvCxnSpPr/>
            <p:nvPr/>
          </p:nvCxnSpPr>
          <p:spPr>
            <a:xfrm flipH="1">
              <a:off x="3804657" y="1649861"/>
              <a:ext cx="771879" cy="1840227"/>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直線接點 46"/>
            <p:cNvCxnSpPr/>
            <p:nvPr/>
          </p:nvCxnSpPr>
          <p:spPr>
            <a:xfrm flipH="1">
              <a:off x="3804657" y="1689888"/>
              <a:ext cx="1619200" cy="1743371"/>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直線接點 48"/>
            <p:cNvCxnSpPr/>
            <p:nvPr/>
          </p:nvCxnSpPr>
          <p:spPr>
            <a:xfrm flipH="1">
              <a:off x="4614258" y="1689888"/>
              <a:ext cx="809599" cy="1743371"/>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直線接點 50"/>
            <p:cNvCxnSpPr/>
            <p:nvPr/>
          </p:nvCxnSpPr>
          <p:spPr>
            <a:xfrm>
              <a:off x="4671897" y="1689888"/>
              <a:ext cx="751960" cy="1877448"/>
            </a:xfrm>
            <a:prstGeom prst="line">
              <a:avLst/>
            </a:prstGeom>
          </p:spPr>
          <p:style>
            <a:lnRef idx="1">
              <a:schemeClr val="accent1"/>
            </a:lnRef>
            <a:fillRef idx="0">
              <a:schemeClr val="accent1"/>
            </a:fillRef>
            <a:effectRef idx="0">
              <a:schemeClr val="accent1"/>
            </a:effectRef>
            <a:fontRef idx="minor">
              <a:schemeClr val="tx1"/>
            </a:fontRef>
          </p:style>
        </p:cxnSp>
        <p:sp>
          <p:nvSpPr>
            <p:cNvPr id="52" name="矩形 51"/>
            <p:cNvSpPr/>
            <p:nvPr/>
          </p:nvSpPr>
          <p:spPr>
            <a:xfrm>
              <a:off x="4164698" y="573020"/>
              <a:ext cx="1584725" cy="453650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cxnSp>
        <p:nvCxnSpPr>
          <p:cNvPr id="55" name="直線接點 54"/>
          <p:cNvCxnSpPr>
            <a:stCxn id="25" idx="3"/>
            <a:endCxn id="32" idx="5"/>
          </p:cNvCxnSpPr>
          <p:nvPr/>
        </p:nvCxnSpPr>
        <p:spPr>
          <a:xfrm>
            <a:off x="1212769" y="1542060"/>
            <a:ext cx="1997439" cy="990745"/>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9" name="直線接點 58"/>
          <p:cNvCxnSpPr>
            <a:stCxn id="22" idx="4"/>
            <a:endCxn id="30" idx="5"/>
          </p:cNvCxnSpPr>
          <p:nvPr/>
        </p:nvCxnSpPr>
        <p:spPr>
          <a:xfrm flipV="1">
            <a:off x="1422422" y="1331170"/>
            <a:ext cx="1787786" cy="962355"/>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1" name="直線接點 60"/>
          <p:cNvCxnSpPr>
            <a:stCxn id="21" idx="1"/>
            <a:endCxn id="28" idx="0"/>
          </p:cNvCxnSpPr>
          <p:nvPr/>
        </p:nvCxnSpPr>
        <p:spPr>
          <a:xfrm flipV="1">
            <a:off x="1224286" y="1128991"/>
            <a:ext cx="2523819" cy="1743883"/>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62" name="手繪多邊形: 圖案 61"/>
          <p:cNvSpPr/>
          <p:nvPr/>
        </p:nvSpPr>
        <p:spPr>
          <a:xfrm>
            <a:off x="1311965" y="710436"/>
            <a:ext cx="2425148" cy="1820729"/>
          </a:xfrm>
          <a:custGeom>
            <a:avLst/>
            <a:gdLst>
              <a:gd name="connsiteX0" fmla="*/ 0 w 2425148"/>
              <a:gd name="connsiteY0" fmla="*/ 58190 h 1820729"/>
              <a:gd name="connsiteX1" fmla="*/ 781878 w 2425148"/>
              <a:gd name="connsiteY1" fmla="*/ 217216 h 1820729"/>
              <a:gd name="connsiteX2" fmla="*/ 2425148 w 2425148"/>
              <a:gd name="connsiteY2" fmla="*/ 1820729 h 1820729"/>
              <a:gd name="connsiteX3" fmla="*/ 2425148 w 2425148"/>
              <a:gd name="connsiteY3" fmla="*/ 1820729 h 1820729"/>
            </a:gdLst>
            <a:ahLst/>
            <a:cxnLst>
              <a:cxn ang="0">
                <a:pos x="connsiteX0" y="connsiteY0"/>
              </a:cxn>
              <a:cxn ang="0">
                <a:pos x="connsiteX1" y="connsiteY1"/>
              </a:cxn>
              <a:cxn ang="0">
                <a:pos x="connsiteX2" y="connsiteY2"/>
              </a:cxn>
              <a:cxn ang="0">
                <a:pos x="connsiteX3" y="connsiteY3"/>
              </a:cxn>
            </a:cxnLst>
            <a:rect l="l" t="t" r="r" b="b"/>
            <a:pathLst>
              <a:path w="2425148" h="1820729">
                <a:moveTo>
                  <a:pt x="0" y="58190"/>
                </a:moveTo>
                <a:cubicBezTo>
                  <a:pt x="188843" y="-9175"/>
                  <a:pt x="377687" y="-76540"/>
                  <a:pt x="781878" y="217216"/>
                </a:cubicBezTo>
                <a:cubicBezTo>
                  <a:pt x="1186069" y="510972"/>
                  <a:pt x="2425148" y="1820729"/>
                  <a:pt x="2425148" y="1820729"/>
                </a:cubicBezTo>
                <a:lnTo>
                  <a:pt x="2425148" y="1820729"/>
                </a:ln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171014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6" name="群組 165"/>
          <p:cNvGrpSpPr/>
          <p:nvPr/>
        </p:nvGrpSpPr>
        <p:grpSpPr>
          <a:xfrm>
            <a:off x="996649" y="1540495"/>
            <a:ext cx="1931903" cy="1699538"/>
            <a:chOff x="1328864" y="910992"/>
            <a:chExt cx="2575871" cy="2266051"/>
          </a:xfrm>
        </p:grpSpPr>
        <p:sp>
          <p:nvSpPr>
            <p:cNvPr id="3" name="六邊形 2"/>
            <p:cNvSpPr/>
            <p:nvPr/>
          </p:nvSpPr>
          <p:spPr>
            <a:xfrm>
              <a:off x="2277702" y="1766643"/>
              <a:ext cx="668873" cy="576615"/>
            </a:xfrm>
            <a:prstGeom prst="hexag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cxnSp>
          <p:nvCxnSpPr>
            <p:cNvPr id="4" name="直線接點 3"/>
            <p:cNvCxnSpPr>
              <a:endCxn id="3" idx="5"/>
            </p:cNvCxnSpPr>
            <p:nvPr/>
          </p:nvCxnSpPr>
          <p:spPr>
            <a:xfrm flipH="1">
              <a:off x="2802421" y="998874"/>
              <a:ext cx="506728" cy="767769"/>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直線接點 4"/>
            <p:cNvCxnSpPr>
              <a:stCxn id="3" idx="0"/>
            </p:cNvCxnSpPr>
            <p:nvPr/>
          </p:nvCxnSpPr>
          <p:spPr>
            <a:xfrm flipV="1">
              <a:off x="2946575" y="2054950"/>
              <a:ext cx="89061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直線接點 5"/>
            <p:cNvCxnSpPr>
              <a:stCxn id="3" idx="1"/>
            </p:cNvCxnSpPr>
            <p:nvPr/>
          </p:nvCxnSpPr>
          <p:spPr>
            <a:xfrm>
              <a:off x="2802421" y="2343258"/>
              <a:ext cx="506728" cy="767768"/>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直線接點 6"/>
            <p:cNvCxnSpPr>
              <a:stCxn id="3" idx="2"/>
            </p:cNvCxnSpPr>
            <p:nvPr/>
          </p:nvCxnSpPr>
          <p:spPr>
            <a:xfrm flipH="1">
              <a:off x="1915128" y="2343258"/>
              <a:ext cx="506727" cy="767768"/>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直線接點 7"/>
            <p:cNvCxnSpPr>
              <a:stCxn id="3" idx="3"/>
            </p:cNvCxnSpPr>
            <p:nvPr/>
          </p:nvCxnSpPr>
          <p:spPr>
            <a:xfrm flipH="1" flipV="1">
              <a:off x="1387090" y="2054950"/>
              <a:ext cx="89061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直線接點 8"/>
            <p:cNvCxnSpPr>
              <a:stCxn id="3" idx="4"/>
            </p:cNvCxnSpPr>
            <p:nvPr/>
          </p:nvCxnSpPr>
          <p:spPr>
            <a:xfrm flipH="1" flipV="1">
              <a:off x="1915128" y="998874"/>
              <a:ext cx="506727" cy="767769"/>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直線接點 9"/>
            <p:cNvCxnSpPr/>
            <p:nvPr/>
          </p:nvCxnSpPr>
          <p:spPr>
            <a:xfrm>
              <a:off x="2946575" y="1509824"/>
              <a:ext cx="287323" cy="545126"/>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直線接點 10"/>
            <p:cNvCxnSpPr/>
            <p:nvPr/>
          </p:nvCxnSpPr>
          <p:spPr>
            <a:xfrm flipH="1">
              <a:off x="3152860" y="2054950"/>
              <a:ext cx="407306" cy="814099"/>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直線接點 11"/>
            <p:cNvCxnSpPr/>
            <p:nvPr/>
          </p:nvCxnSpPr>
          <p:spPr>
            <a:xfrm flipH="1">
              <a:off x="2277702" y="2544036"/>
              <a:ext cx="668873" cy="6156"/>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直線接點 12"/>
            <p:cNvCxnSpPr/>
            <p:nvPr/>
          </p:nvCxnSpPr>
          <p:spPr>
            <a:xfrm flipH="1" flipV="1">
              <a:off x="1731828" y="2054950"/>
              <a:ext cx="375517" cy="814099"/>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直線接點 13"/>
            <p:cNvCxnSpPr/>
            <p:nvPr/>
          </p:nvCxnSpPr>
          <p:spPr>
            <a:xfrm flipV="1">
              <a:off x="2021161" y="1509824"/>
              <a:ext cx="256541" cy="545126"/>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直線接點 14"/>
            <p:cNvCxnSpPr/>
            <p:nvPr/>
          </p:nvCxnSpPr>
          <p:spPr>
            <a:xfrm>
              <a:off x="2149431" y="1288207"/>
              <a:ext cx="1003429" cy="6156"/>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直線接點 15"/>
            <p:cNvCxnSpPr/>
            <p:nvPr/>
          </p:nvCxnSpPr>
          <p:spPr>
            <a:xfrm>
              <a:off x="3309149" y="998874"/>
              <a:ext cx="528038" cy="1056076"/>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直線接點 16"/>
            <p:cNvCxnSpPr/>
            <p:nvPr/>
          </p:nvCxnSpPr>
          <p:spPr>
            <a:xfrm>
              <a:off x="1387090" y="2054950"/>
              <a:ext cx="528038" cy="1056076"/>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直線接點 17"/>
            <p:cNvCxnSpPr/>
            <p:nvPr/>
          </p:nvCxnSpPr>
          <p:spPr>
            <a:xfrm>
              <a:off x="1968834" y="998874"/>
              <a:ext cx="135830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直線接點 18"/>
            <p:cNvCxnSpPr/>
            <p:nvPr/>
          </p:nvCxnSpPr>
          <p:spPr>
            <a:xfrm flipH="1">
              <a:off x="1387090" y="998874"/>
              <a:ext cx="532496" cy="1056076"/>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直線接點 19"/>
            <p:cNvCxnSpPr/>
            <p:nvPr/>
          </p:nvCxnSpPr>
          <p:spPr>
            <a:xfrm>
              <a:off x="1915128" y="3111026"/>
              <a:ext cx="139402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直線接點 20"/>
            <p:cNvCxnSpPr/>
            <p:nvPr/>
          </p:nvCxnSpPr>
          <p:spPr>
            <a:xfrm flipH="1">
              <a:off x="3309149" y="2054950"/>
              <a:ext cx="528038" cy="1056076"/>
            </a:xfrm>
            <a:prstGeom prst="line">
              <a:avLst/>
            </a:prstGeom>
          </p:spPr>
          <p:style>
            <a:lnRef idx="1">
              <a:schemeClr val="accent1"/>
            </a:lnRef>
            <a:fillRef idx="0">
              <a:schemeClr val="accent1"/>
            </a:fillRef>
            <a:effectRef idx="0">
              <a:schemeClr val="accent1"/>
            </a:effectRef>
            <a:fontRef idx="minor">
              <a:schemeClr val="tx1"/>
            </a:fontRef>
          </p:style>
        </p:cxnSp>
        <p:sp>
          <p:nvSpPr>
            <p:cNvPr id="22" name="橢圓 21"/>
            <p:cNvSpPr/>
            <p:nvPr/>
          </p:nvSpPr>
          <p:spPr>
            <a:xfrm>
              <a:off x="3193799" y="2008621"/>
              <a:ext cx="141588" cy="1415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23" name="橢圓 22"/>
            <p:cNvSpPr/>
            <p:nvPr/>
          </p:nvSpPr>
          <p:spPr>
            <a:xfrm>
              <a:off x="2696567" y="1709169"/>
              <a:ext cx="141588" cy="1415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24" name="橢圓 23"/>
            <p:cNvSpPr/>
            <p:nvPr/>
          </p:nvSpPr>
          <p:spPr>
            <a:xfrm>
              <a:off x="2348517" y="1701614"/>
              <a:ext cx="141588" cy="14158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25" name="橢圓 24"/>
            <p:cNvSpPr/>
            <p:nvPr/>
          </p:nvSpPr>
          <p:spPr>
            <a:xfrm>
              <a:off x="2218469" y="1462592"/>
              <a:ext cx="141588" cy="1415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26" name="橢圓 25"/>
            <p:cNvSpPr/>
            <p:nvPr/>
          </p:nvSpPr>
          <p:spPr>
            <a:xfrm>
              <a:off x="2885469" y="1465546"/>
              <a:ext cx="141588" cy="14158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27" name="橢圓 26"/>
            <p:cNvSpPr/>
            <p:nvPr/>
          </p:nvSpPr>
          <p:spPr>
            <a:xfrm>
              <a:off x="3763147" y="1994480"/>
              <a:ext cx="141588" cy="1415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dirty="0"/>
            </a:p>
          </p:txBody>
        </p:sp>
        <p:sp>
          <p:nvSpPr>
            <p:cNvPr id="28" name="橢圓 27"/>
            <p:cNvSpPr/>
            <p:nvPr/>
          </p:nvSpPr>
          <p:spPr>
            <a:xfrm>
              <a:off x="2054955" y="1249141"/>
              <a:ext cx="141588" cy="14158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29" name="橢圓 28"/>
            <p:cNvSpPr/>
            <p:nvPr/>
          </p:nvSpPr>
          <p:spPr>
            <a:xfrm>
              <a:off x="3034954" y="1221517"/>
              <a:ext cx="141588" cy="1415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30" name="橢圓 29"/>
            <p:cNvSpPr/>
            <p:nvPr/>
          </p:nvSpPr>
          <p:spPr>
            <a:xfrm>
              <a:off x="3214925" y="910992"/>
              <a:ext cx="141588" cy="14158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31" name="橢圓 30"/>
            <p:cNvSpPr/>
            <p:nvPr/>
          </p:nvSpPr>
          <p:spPr>
            <a:xfrm>
              <a:off x="1851870" y="933210"/>
              <a:ext cx="141588" cy="1415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32" name="橢圓 31"/>
            <p:cNvSpPr/>
            <p:nvPr/>
          </p:nvSpPr>
          <p:spPr>
            <a:xfrm>
              <a:off x="1859892" y="3014424"/>
              <a:ext cx="141588" cy="1415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33" name="橢圓 32"/>
            <p:cNvSpPr/>
            <p:nvPr/>
          </p:nvSpPr>
          <p:spPr>
            <a:xfrm>
              <a:off x="2028265" y="2746795"/>
              <a:ext cx="141588" cy="14158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34" name="橢圓 33"/>
            <p:cNvSpPr/>
            <p:nvPr/>
          </p:nvSpPr>
          <p:spPr>
            <a:xfrm>
              <a:off x="2228749" y="2468431"/>
              <a:ext cx="141588" cy="1415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35" name="橢圓 34"/>
            <p:cNvSpPr/>
            <p:nvPr/>
          </p:nvSpPr>
          <p:spPr>
            <a:xfrm>
              <a:off x="2353134" y="2256683"/>
              <a:ext cx="141588" cy="14158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36" name="橢圓 35"/>
            <p:cNvSpPr/>
            <p:nvPr/>
          </p:nvSpPr>
          <p:spPr>
            <a:xfrm>
              <a:off x="2885468" y="2473241"/>
              <a:ext cx="141588" cy="14158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37" name="橢圓 36"/>
            <p:cNvSpPr/>
            <p:nvPr/>
          </p:nvSpPr>
          <p:spPr>
            <a:xfrm>
              <a:off x="3204832" y="3035455"/>
              <a:ext cx="141588" cy="14158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38" name="橢圓 37"/>
            <p:cNvSpPr/>
            <p:nvPr/>
          </p:nvSpPr>
          <p:spPr>
            <a:xfrm>
              <a:off x="2731627" y="2259144"/>
              <a:ext cx="141588" cy="1415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39" name="橢圓 38"/>
            <p:cNvSpPr/>
            <p:nvPr/>
          </p:nvSpPr>
          <p:spPr>
            <a:xfrm>
              <a:off x="3071889" y="2776389"/>
              <a:ext cx="141588" cy="1415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40" name="橢圓 39"/>
            <p:cNvSpPr/>
            <p:nvPr/>
          </p:nvSpPr>
          <p:spPr>
            <a:xfrm>
              <a:off x="3490399" y="2000889"/>
              <a:ext cx="141588" cy="14158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41" name="橢圓 40"/>
            <p:cNvSpPr/>
            <p:nvPr/>
          </p:nvSpPr>
          <p:spPr>
            <a:xfrm>
              <a:off x="2890165" y="1976495"/>
              <a:ext cx="141588" cy="14158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42" name="橢圓 41"/>
            <p:cNvSpPr/>
            <p:nvPr/>
          </p:nvSpPr>
          <p:spPr>
            <a:xfrm>
              <a:off x="1328864" y="2031669"/>
              <a:ext cx="141588" cy="14158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43" name="橢圓 42"/>
            <p:cNvSpPr/>
            <p:nvPr/>
          </p:nvSpPr>
          <p:spPr>
            <a:xfrm>
              <a:off x="2209861" y="1981751"/>
              <a:ext cx="141588" cy="1415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44" name="橢圓 43"/>
            <p:cNvSpPr/>
            <p:nvPr/>
          </p:nvSpPr>
          <p:spPr>
            <a:xfrm>
              <a:off x="1682292" y="2008621"/>
              <a:ext cx="141588" cy="1415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45" name="橢圓 44"/>
            <p:cNvSpPr/>
            <p:nvPr/>
          </p:nvSpPr>
          <p:spPr>
            <a:xfrm>
              <a:off x="1956067" y="2000890"/>
              <a:ext cx="141588" cy="14158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grpSp>
      <p:grpSp>
        <p:nvGrpSpPr>
          <p:cNvPr id="165" name="群組 164"/>
          <p:cNvGrpSpPr/>
          <p:nvPr/>
        </p:nvGrpSpPr>
        <p:grpSpPr>
          <a:xfrm>
            <a:off x="6372597" y="1518898"/>
            <a:ext cx="2022969" cy="1724208"/>
            <a:chOff x="7071211" y="1301320"/>
            <a:chExt cx="3130338" cy="2694409"/>
          </a:xfrm>
        </p:grpSpPr>
        <p:sp>
          <p:nvSpPr>
            <p:cNvPr id="90" name="六邊形 89"/>
            <p:cNvSpPr/>
            <p:nvPr/>
          </p:nvSpPr>
          <p:spPr>
            <a:xfrm>
              <a:off x="7179276" y="1390729"/>
              <a:ext cx="2930581" cy="2526363"/>
            </a:xfrm>
            <a:prstGeom prst="hexag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91" name="六邊形 90"/>
            <p:cNvSpPr/>
            <p:nvPr/>
          </p:nvSpPr>
          <p:spPr>
            <a:xfrm>
              <a:off x="7789968" y="1917188"/>
              <a:ext cx="1709196" cy="1473445"/>
            </a:xfrm>
            <a:prstGeom prst="hexag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cxnSp>
          <p:nvCxnSpPr>
            <p:cNvPr id="93" name="直線接點 92"/>
            <p:cNvCxnSpPr>
              <a:stCxn id="91" idx="5"/>
              <a:endCxn id="90" idx="5"/>
            </p:cNvCxnSpPr>
            <p:nvPr/>
          </p:nvCxnSpPr>
          <p:spPr>
            <a:xfrm flipV="1">
              <a:off x="9130803" y="1390730"/>
              <a:ext cx="347463" cy="526458"/>
            </a:xfrm>
            <a:prstGeom prst="line">
              <a:avLst/>
            </a:prstGeom>
          </p:spPr>
          <p:style>
            <a:lnRef idx="1">
              <a:schemeClr val="accent1"/>
            </a:lnRef>
            <a:fillRef idx="0">
              <a:schemeClr val="accent1"/>
            </a:fillRef>
            <a:effectRef idx="0">
              <a:schemeClr val="accent1"/>
            </a:effectRef>
            <a:fontRef idx="minor">
              <a:schemeClr val="tx1"/>
            </a:fontRef>
          </p:style>
        </p:cxnSp>
        <p:cxnSp>
          <p:nvCxnSpPr>
            <p:cNvPr id="95" name="直線接點 94"/>
            <p:cNvCxnSpPr>
              <a:stCxn id="91" idx="4"/>
              <a:endCxn id="90" idx="4"/>
            </p:cNvCxnSpPr>
            <p:nvPr/>
          </p:nvCxnSpPr>
          <p:spPr>
            <a:xfrm flipH="1" flipV="1">
              <a:off x="7810867" y="1390730"/>
              <a:ext cx="347462" cy="526458"/>
            </a:xfrm>
            <a:prstGeom prst="line">
              <a:avLst/>
            </a:prstGeom>
          </p:spPr>
          <p:style>
            <a:lnRef idx="1">
              <a:schemeClr val="accent1"/>
            </a:lnRef>
            <a:fillRef idx="0">
              <a:schemeClr val="accent1"/>
            </a:fillRef>
            <a:effectRef idx="0">
              <a:schemeClr val="accent1"/>
            </a:effectRef>
            <a:fontRef idx="minor">
              <a:schemeClr val="tx1"/>
            </a:fontRef>
          </p:style>
        </p:cxnSp>
        <p:cxnSp>
          <p:nvCxnSpPr>
            <p:cNvPr id="98" name="直線接點 97"/>
            <p:cNvCxnSpPr>
              <a:stCxn id="91" idx="3"/>
              <a:endCxn id="90" idx="3"/>
            </p:cNvCxnSpPr>
            <p:nvPr/>
          </p:nvCxnSpPr>
          <p:spPr>
            <a:xfrm flipH="1">
              <a:off x="7179276" y="2653911"/>
              <a:ext cx="61069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0" name="直線接點 99"/>
            <p:cNvCxnSpPr>
              <a:stCxn id="91" idx="2"/>
              <a:endCxn id="90" idx="2"/>
            </p:cNvCxnSpPr>
            <p:nvPr/>
          </p:nvCxnSpPr>
          <p:spPr>
            <a:xfrm flipH="1">
              <a:off x="7810867" y="3390633"/>
              <a:ext cx="347462" cy="52645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2" name="直線接點 101"/>
            <p:cNvCxnSpPr>
              <a:stCxn id="91" idx="1"/>
              <a:endCxn id="90" idx="1"/>
            </p:cNvCxnSpPr>
            <p:nvPr/>
          </p:nvCxnSpPr>
          <p:spPr>
            <a:xfrm>
              <a:off x="9130803" y="3390633"/>
              <a:ext cx="347463" cy="52645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4" name="直線接點 103"/>
            <p:cNvCxnSpPr>
              <a:stCxn id="91" idx="0"/>
              <a:endCxn id="90" idx="0"/>
            </p:cNvCxnSpPr>
            <p:nvPr/>
          </p:nvCxnSpPr>
          <p:spPr>
            <a:xfrm>
              <a:off x="9499164" y="2653911"/>
              <a:ext cx="610693" cy="0"/>
            </a:xfrm>
            <a:prstGeom prst="line">
              <a:avLst/>
            </a:prstGeom>
          </p:spPr>
          <p:style>
            <a:lnRef idx="1">
              <a:schemeClr val="accent1"/>
            </a:lnRef>
            <a:fillRef idx="0">
              <a:schemeClr val="accent1"/>
            </a:fillRef>
            <a:effectRef idx="0">
              <a:schemeClr val="accent1"/>
            </a:effectRef>
            <a:fontRef idx="minor">
              <a:schemeClr val="tx1"/>
            </a:fontRef>
          </p:style>
        </p:cxnSp>
        <p:sp>
          <p:nvSpPr>
            <p:cNvPr id="149" name="橢圓 148"/>
            <p:cNvSpPr/>
            <p:nvPr/>
          </p:nvSpPr>
          <p:spPr>
            <a:xfrm>
              <a:off x="9407472" y="1301320"/>
              <a:ext cx="141588" cy="14158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153" name="橢圓 152"/>
            <p:cNvSpPr/>
            <p:nvPr/>
          </p:nvSpPr>
          <p:spPr>
            <a:xfrm>
              <a:off x="9407472" y="2551751"/>
              <a:ext cx="141588" cy="14158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154" name="橢圓 153"/>
            <p:cNvSpPr/>
            <p:nvPr/>
          </p:nvSpPr>
          <p:spPr>
            <a:xfrm>
              <a:off x="8077169" y="3338341"/>
              <a:ext cx="141588" cy="14158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155" name="橢圓 154"/>
            <p:cNvSpPr/>
            <p:nvPr/>
          </p:nvSpPr>
          <p:spPr>
            <a:xfrm>
              <a:off x="9457533" y="3854141"/>
              <a:ext cx="141588" cy="14158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156" name="橢圓 155"/>
            <p:cNvSpPr/>
            <p:nvPr/>
          </p:nvSpPr>
          <p:spPr>
            <a:xfrm>
              <a:off x="7071211" y="2622545"/>
              <a:ext cx="141588" cy="14158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157" name="橢圓 156"/>
            <p:cNvSpPr/>
            <p:nvPr/>
          </p:nvSpPr>
          <p:spPr>
            <a:xfrm>
              <a:off x="8108434" y="1864896"/>
              <a:ext cx="141588" cy="14158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159" name="橢圓 158"/>
            <p:cNvSpPr/>
            <p:nvPr/>
          </p:nvSpPr>
          <p:spPr>
            <a:xfrm>
              <a:off x="9060009" y="3296293"/>
              <a:ext cx="141588" cy="1415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dirty="0"/>
            </a:p>
          </p:txBody>
        </p:sp>
        <p:sp>
          <p:nvSpPr>
            <p:cNvPr id="160" name="橢圓 159"/>
            <p:cNvSpPr/>
            <p:nvPr/>
          </p:nvSpPr>
          <p:spPr>
            <a:xfrm>
              <a:off x="7729624" y="3838126"/>
              <a:ext cx="141588" cy="1415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dirty="0"/>
            </a:p>
          </p:txBody>
        </p:sp>
        <p:sp>
          <p:nvSpPr>
            <p:cNvPr id="161" name="橢圓 160"/>
            <p:cNvSpPr/>
            <p:nvPr/>
          </p:nvSpPr>
          <p:spPr>
            <a:xfrm>
              <a:off x="7710220" y="2591289"/>
              <a:ext cx="141588" cy="1415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dirty="0"/>
            </a:p>
          </p:txBody>
        </p:sp>
        <p:sp>
          <p:nvSpPr>
            <p:cNvPr id="162" name="橢圓 161"/>
            <p:cNvSpPr/>
            <p:nvPr/>
          </p:nvSpPr>
          <p:spPr>
            <a:xfrm>
              <a:off x="10059961" y="2533286"/>
              <a:ext cx="141588" cy="1415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dirty="0"/>
            </a:p>
          </p:txBody>
        </p:sp>
        <p:sp>
          <p:nvSpPr>
            <p:cNvPr id="163" name="橢圓 162"/>
            <p:cNvSpPr/>
            <p:nvPr/>
          </p:nvSpPr>
          <p:spPr>
            <a:xfrm>
              <a:off x="9093115" y="1814919"/>
              <a:ext cx="141588" cy="1415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dirty="0"/>
            </a:p>
          </p:txBody>
        </p:sp>
        <p:sp>
          <p:nvSpPr>
            <p:cNvPr id="164" name="橢圓 163"/>
            <p:cNvSpPr/>
            <p:nvPr/>
          </p:nvSpPr>
          <p:spPr>
            <a:xfrm>
              <a:off x="7767017" y="1343481"/>
              <a:ext cx="141588" cy="1415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dirty="0"/>
            </a:p>
          </p:txBody>
        </p:sp>
      </p:grpSp>
      <p:cxnSp>
        <p:nvCxnSpPr>
          <p:cNvPr id="168" name="直線單箭頭接點 167"/>
          <p:cNvCxnSpPr/>
          <p:nvPr/>
        </p:nvCxnSpPr>
        <p:spPr>
          <a:xfrm flipV="1">
            <a:off x="3371850" y="2520803"/>
            <a:ext cx="2550126" cy="53096"/>
          </a:xfrm>
          <a:prstGeom prst="straightConnector1">
            <a:avLst/>
          </a:prstGeom>
          <a:ln cmpd="dbl">
            <a:headEnd type="triangle"/>
            <a:tailEnd type="arrow"/>
          </a:ln>
        </p:spPr>
        <p:style>
          <a:lnRef idx="1">
            <a:schemeClr val="accent1"/>
          </a:lnRef>
          <a:fillRef idx="0">
            <a:schemeClr val="accent1"/>
          </a:fillRef>
          <a:effectRef idx="0">
            <a:schemeClr val="accent1"/>
          </a:effectRef>
          <a:fontRef idx="minor">
            <a:schemeClr val="tx1"/>
          </a:fontRef>
        </p:style>
      </p:cxnSp>
      <p:sp>
        <p:nvSpPr>
          <p:cNvPr id="170" name="文字方塊 169"/>
          <p:cNvSpPr txBox="1"/>
          <p:nvPr/>
        </p:nvSpPr>
        <p:spPr>
          <a:xfrm>
            <a:off x="3943350" y="2007289"/>
            <a:ext cx="1411990" cy="300082"/>
          </a:xfrm>
          <a:prstGeom prst="rect">
            <a:avLst/>
          </a:prstGeom>
          <a:noFill/>
        </p:spPr>
        <p:txBody>
          <a:bodyPr wrap="none" rtlCol="0">
            <a:spAutoFit/>
          </a:bodyPr>
          <a:lstStyle/>
          <a:p>
            <a:r>
              <a:rPr lang="en-US" altLang="zh-TW" sz="1350" dirty="0"/>
              <a:t>Shrink all 4 cycles</a:t>
            </a:r>
            <a:endParaRPr lang="zh-TW" altLang="en-US" sz="1350" dirty="0"/>
          </a:p>
        </p:txBody>
      </p:sp>
      <p:cxnSp>
        <p:nvCxnSpPr>
          <p:cNvPr id="172" name="直線單箭頭接點 171"/>
          <p:cNvCxnSpPr/>
          <p:nvPr/>
        </p:nvCxnSpPr>
        <p:spPr>
          <a:xfrm flipH="1">
            <a:off x="4251961" y="3379393"/>
            <a:ext cx="1945382" cy="986867"/>
          </a:xfrm>
          <a:prstGeom prst="straightConnector1">
            <a:avLst/>
          </a:prstGeom>
          <a:ln>
            <a:headEnd type="triangle"/>
            <a:tailEnd type="arrow"/>
          </a:ln>
        </p:spPr>
        <p:style>
          <a:lnRef idx="1">
            <a:schemeClr val="accent1"/>
          </a:lnRef>
          <a:fillRef idx="0">
            <a:schemeClr val="accent1"/>
          </a:fillRef>
          <a:effectRef idx="0">
            <a:schemeClr val="accent1"/>
          </a:effectRef>
          <a:fontRef idx="minor">
            <a:schemeClr val="tx1"/>
          </a:fontRef>
        </p:style>
      </p:cxnSp>
      <p:sp>
        <p:nvSpPr>
          <p:cNvPr id="173" name="文字方塊 172"/>
          <p:cNvSpPr txBox="1"/>
          <p:nvPr/>
        </p:nvSpPr>
        <p:spPr>
          <a:xfrm>
            <a:off x="3601505" y="2662543"/>
            <a:ext cx="2438296" cy="300082"/>
          </a:xfrm>
          <a:prstGeom prst="rect">
            <a:avLst/>
          </a:prstGeom>
          <a:noFill/>
        </p:spPr>
        <p:txBody>
          <a:bodyPr wrap="none" rtlCol="0">
            <a:spAutoFit/>
          </a:bodyPr>
          <a:lstStyle/>
          <a:p>
            <a:r>
              <a:rPr lang="en-US" altLang="zh-TW" sz="1350" dirty="0"/>
              <a:t>Replace some edge with4 cycles</a:t>
            </a:r>
            <a:endParaRPr lang="zh-TW" altLang="en-US" sz="1350" dirty="0"/>
          </a:p>
        </p:txBody>
      </p:sp>
      <p:sp>
        <p:nvSpPr>
          <p:cNvPr id="174" name="文字方塊 173"/>
          <p:cNvSpPr txBox="1"/>
          <p:nvPr/>
        </p:nvSpPr>
        <p:spPr>
          <a:xfrm>
            <a:off x="5000717" y="4016455"/>
            <a:ext cx="2438296" cy="300082"/>
          </a:xfrm>
          <a:prstGeom prst="rect">
            <a:avLst/>
          </a:prstGeom>
          <a:noFill/>
        </p:spPr>
        <p:txBody>
          <a:bodyPr wrap="none" rtlCol="0">
            <a:spAutoFit/>
          </a:bodyPr>
          <a:lstStyle/>
          <a:p>
            <a:r>
              <a:rPr lang="en-US" altLang="zh-TW" sz="1350" dirty="0"/>
              <a:t>Replace some edge with4 cycles</a:t>
            </a:r>
            <a:endParaRPr lang="zh-TW" altLang="en-US" sz="1350" dirty="0"/>
          </a:p>
        </p:txBody>
      </p:sp>
      <p:sp>
        <p:nvSpPr>
          <p:cNvPr id="175" name="文字方塊 174"/>
          <p:cNvSpPr txBox="1"/>
          <p:nvPr/>
        </p:nvSpPr>
        <p:spPr>
          <a:xfrm>
            <a:off x="3451860" y="4583430"/>
            <a:ext cx="457176" cy="300082"/>
          </a:xfrm>
          <a:prstGeom prst="rect">
            <a:avLst/>
          </a:prstGeom>
          <a:noFill/>
        </p:spPr>
        <p:txBody>
          <a:bodyPr wrap="none" rtlCol="0">
            <a:spAutoFit/>
          </a:bodyPr>
          <a:lstStyle/>
          <a:p>
            <a:r>
              <a:rPr lang="en-US" altLang="zh-TW" sz="1350" dirty="0"/>
              <a:t>K </a:t>
            </a:r>
            <a:r>
              <a:rPr lang="en-US" altLang="zh-TW" sz="1350" baseline="-25000" dirty="0"/>
              <a:t>3,3</a:t>
            </a:r>
            <a:endParaRPr lang="zh-TW" altLang="en-US" sz="1350" baseline="-25000" dirty="0"/>
          </a:p>
        </p:txBody>
      </p:sp>
      <p:sp>
        <p:nvSpPr>
          <p:cNvPr id="176" name="文字方塊 175"/>
          <p:cNvSpPr txBox="1"/>
          <p:nvPr/>
        </p:nvSpPr>
        <p:spPr>
          <a:xfrm>
            <a:off x="3832743" y="3440171"/>
            <a:ext cx="1631601" cy="300082"/>
          </a:xfrm>
          <a:prstGeom prst="rect">
            <a:avLst/>
          </a:prstGeom>
          <a:noFill/>
        </p:spPr>
        <p:txBody>
          <a:bodyPr wrap="none" rtlCol="0">
            <a:spAutoFit/>
          </a:bodyPr>
          <a:lstStyle/>
          <a:p>
            <a:r>
              <a:rPr lang="en-US" altLang="zh-TW" sz="1350" dirty="0"/>
              <a:t>Shrink some 4 cycles</a:t>
            </a:r>
            <a:endParaRPr lang="zh-TW" altLang="en-US" sz="1350" dirty="0"/>
          </a:p>
        </p:txBody>
      </p:sp>
    </p:spTree>
    <p:extLst>
      <p:ext uri="{BB962C8B-B14F-4D97-AF65-F5344CB8AC3E}">
        <p14:creationId xmlns:p14="http://schemas.microsoft.com/office/powerpoint/2010/main" val="34512435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群組 59"/>
          <p:cNvGrpSpPr/>
          <p:nvPr/>
        </p:nvGrpSpPr>
        <p:grpSpPr>
          <a:xfrm>
            <a:off x="1042986" y="1509068"/>
            <a:ext cx="5093166" cy="3730140"/>
            <a:chOff x="1390648" y="869091"/>
            <a:chExt cx="6790888" cy="4973520"/>
          </a:xfrm>
        </p:grpSpPr>
        <p:sp>
          <p:nvSpPr>
            <p:cNvPr id="5" name="六邊形 4"/>
            <p:cNvSpPr/>
            <p:nvPr/>
          </p:nvSpPr>
          <p:spPr>
            <a:xfrm>
              <a:off x="3295215" y="3011568"/>
              <a:ext cx="1342604" cy="1157417"/>
            </a:xfrm>
            <a:prstGeom prst="hexag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cxnSp>
          <p:nvCxnSpPr>
            <p:cNvPr id="6" name="直線接點 5"/>
            <p:cNvCxnSpPr>
              <a:endCxn id="5" idx="5"/>
            </p:cNvCxnSpPr>
            <p:nvPr/>
          </p:nvCxnSpPr>
          <p:spPr>
            <a:xfrm flipH="1">
              <a:off x="4348465" y="1470454"/>
              <a:ext cx="1017136" cy="1541114"/>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直線接點 6"/>
            <p:cNvCxnSpPr>
              <a:stCxn id="5" idx="0"/>
            </p:cNvCxnSpPr>
            <p:nvPr/>
          </p:nvCxnSpPr>
          <p:spPr>
            <a:xfrm flipV="1">
              <a:off x="4637819" y="3590276"/>
              <a:ext cx="1787693"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直線接點 7"/>
            <p:cNvCxnSpPr>
              <a:stCxn id="5" idx="1"/>
            </p:cNvCxnSpPr>
            <p:nvPr/>
          </p:nvCxnSpPr>
          <p:spPr>
            <a:xfrm>
              <a:off x="4348465" y="4168985"/>
              <a:ext cx="1017136" cy="1541113"/>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直線接點 8"/>
            <p:cNvCxnSpPr>
              <a:stCxn id="5" idx="2"/>
            </p:cNvCxnSpPr>
            <p:nvPr/>
          </p:nvCxnSpPr>
          <p:spPr>
            <a:xfrm flipH="1">
              <a:off x="2567435" y="4168985"/>
              <a:ext cx="1017134" cy="154111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直線接點 9"/>
            <p:cNvCxnSpPr>
              <a:stCxn id="5" idx="3"/>
            </p:cNvCxnSpPr>
            <p:nvPr/>
          </p:nvCxnSpPr>
          <p:spPr>
            <a:xfrm flipH="1" flipV="1">
              <a:off x="1507523" y="3590276"/>
              <a:ext cx="1787692"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直線接點 10"/>
            <p:cNvCxnSpPr>
              <a:stCxn id="5" idx="4"/>
            </p:cNvCxnSpPr>
            <p:nvPr/>
          </p:nvCxnSpPr>
          <p:spPr>
            <a:xfrm flipH="1" flipV="1">
              <a:off x="2567435" y="1470454"/>
              <a:ext cx="1017134" cy="15411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直線接點 11"/>
            <p:cNvCxnSpPr/>
            <p:nvPr/>
          </p:nvCxnSpPr>
          <p:spPr>
            <a:xfrm>
              <a:off x="4637819" y="2496064"/>
              <a:ext cx="576732" cy="1094212"/>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直線接點 12"/>
            <p:cNvCxnSpPr/>
            <p:nvPr/>
          </p:nvCxnSpPr>
          <p:spPr>
            <a:xfrm flipH="1">
              <a:off x="5051888" y="3590276"/>
              <a:ext cx="817571" cy="163411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直線接點 13"/>
            <p:cNvCxnSpPr/>
            <p:nvPr/>
          </p:nvCxnSpPr>
          <p:spPr>
            <a:xfrm flipH="1">
              <a:off x="3295215" y="4571999"/>
              <a:ext cx="1342604" cy="12357"/>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直線接點 14"/>
            <p:cNvCxnSpPr/>
            <p:nvPr/>
          </p:nvCxnSpPr>
          <p:spPr>
            <a:xfrm flipH="1" flipV="1">
              <a:off x="2199502" y="3590276"/>
              <a:ext cx="753762" cy="163411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直線接點 15"/>
            <p:cNvCxnSpPr/>
            <p:nvPr/>
          </p:nvCxnSpPr>
          <p:spPr>
            <a:xfrm flipV="1">
              <a:off x="2780270" y="2496064"/>
              <a:ext cx="514945" cy="1094212"/>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直線接點 16"/>
            <p:cNvCxnSpPr/>
            <p:nvPr/>
          </p:nvCxnSpPr>
          <p:spPr>
            <a:xfrm>
              <a:off x="3037742" y="2051221"/>
              <a:ext cx="2014146" cy="12357"/>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直線接點 17"/>
            <p:cNvCxnSpPr/>
            <p:nvPr/>
          </p:nvCxnSpPr>
          <p:spPr>
            <a:xfrm>
              <a:off x="5365601" y="1470454"/>
              <a:ext cx="1059911" cy="2119822"/>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9" name="直線接點 18"/>
            <p:cNvCxnSpPr/>
            <p:nvPr/>
          </p:nvCxnSpPr>
          <p:spPr>
            <a:xfrm>
              <a:off x="1507523" y="3590276"/>
              <a:ext cx="1059912" cy="2119822"/>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直線接點 19"/>
            <p:cNvCxnSpPr/>
            <p:nvPr/>
          </p:nvCxnSpPr>
          <p:spPr>
            <a:xfrm>
              <a:off x="2675237" y="1470454"/>
              <a:ext cx="2726478"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1" name="直線接點 20"/>
            <p:cNvCxnSpPr/>
            <p:nvPr/>
          </p:nvCxnSpPr>
          <p:spPr>
            <a:xfrm flipH="1">
              <a:off x="1507523" y="1470454"/>
              <a:ext cx="1068860" cy="2119822"/>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直線接點 21"/>
            <p:cNvCxnSpPr/>
            <p:nvPr/>
          </p:nvCxnSpPr>
          <p:spPr>
            <a:xfrm>
              <a:off x="2567435" y="5710098"/>
              <a:ext cx="279816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直線接點 22"/>
            <p:cNvCxnSpPr/>
            <p:nvPr/>
          </p:nvCxnSpPr>
          <p:spPr>
            <a:xfrm flipH="1">
              <a:off x="5365601" y="3590276"/>
              <a:ext cx="1059911" cy="2119822"/>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24" name="橢圓 23"/>
            <p:cNvSpPr/>
            <p:nvPr/>
          </p:nvSpPr>
          <p:spPr>
            <a:xfrm>
              <a:off x="5134063" y="3497280"/>
              <a:ext cx="284205" cy="2842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25" name="橢圓 24"/>
            <p:cNvSpPr/>
            <p:nvPr/>
          </p:nvSpPr>
          <p:spPr>
            <a:xfrm>
              <a:off x="4135987" y="2896202"/>
              <a:ext cx="284205" cy="2842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26" name="橢圓 25"/>
            <p:cNvSpPr/>
            <p:nvPr/>
          </p:nvSpPr>
          <p:spPr>
            <a:xfrm>
              <a:off x="3437359" y="2881038"/>
              <a:ext cx="284205" cy="284205"/>
            </a:xfrm>
            <a:prstGeom prst="ellipse">
              <a:avLst/>
            </a:prstGeom>
            <a:solidFill>
              <a:srgbClr val="00B0F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27" name="橢圓 26"/>
            <p:cNvSpPr/>
            <p:nvPr/>
          </p:nvSpPr>
          <p:spPr>
            <a:xfrm>
              <a:off x="3176319" y="2401257"/>
              <a:ext cx="284205" cy="2842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28" name="橢圓 27"/>
            <p:cNvSpPr/>
            <p:nvPr/>
          </p:nvSpPr>
          <p:spPr>
            <a:xfrm>
              <a:off x="4515163" y="2407187"/>
              <a:ext cx="284205" cy="284205"/>
            </a:xfrm>
            <a:prstGeom prst="ellipse">
              <a:avLst/>
            </a:prstGeom>
            <a:solidFill>
              <a:srgbClr val="00B0F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29" name="橢圓 28"/>
            <p:cNvSpPr/>
            <p:nvPr/>
          </p:nvSpPr>
          <p:spPr>
            <a:xfrm>
              <a:off x="6276894" y="3468897"/>
              <a:ext cx="284205" cy="2842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30" name="橢圓 29"/>
            <p:cNvSpPr/>
            <p:nvPr/>
          </p:nvSpPr>
          <p:spPr>
            <a:xfrm>
              <a:off x="2848103" y="1972804"/>
              <a:ext cx="284205" cy="284205"/>
            </a:xfrm>
            <a:prstGeom prst="ellipse">
              <a:avLst/>
            </a:prstGeom>
            <a:solidFill>
              <a:srgbClr val="00B0F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31" name="橢圓 30"/>
            <p:cNvSpPr/>
            <p:nvPr/>
          </p:nvSpPr>
          <p:spPr>
            <a:xfrm>
              <a:off x="4815219" y="1917356"/>
              <a:ext cx="284205" cy="2842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32" name="橢圓 31"/>
            <p:cNvSpPr/>
            <p:nvPr/>
          </p:nvSpPr>
          <p:spPr>
            <a:xfrm>
              <a:off x="5176468" y="1294051"/>
              <a:ext cx="284205" cy="284205"/>
            </a:xfrm>
            <a:prstGeom prst="ellipse">
              <a:avLst/>
            </a:prstGeom>
            <a:solidFill>
              <a:srgbClr val="00B0F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33" name="橢圓 32"/>
            <p:cNvSpPr/>
            <p:nvPr/>
          </p:nvSpPr>
          <p:spPr>
            <a:xfrm>
              <a:off x="2440459" y="1338649"/>
              <a:ext cx="284205" cy="2842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34" name="橢圓 33"/>
            <p:cNvSpPr/>
            <p:nvPr/>
          </p:nvSpPr>
          <p:spPr>
            <a:xfrm>
              <a:off x="2456561" y="5516192"/>
              <a:ext cx="284205" cy="2842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35" name="橢圓 34"/>
            <p:cNvSpPr/>
            <p:nvPr/>
          </p:nvSpPr>
          <p:spPr>
            <a:xfrm>
              <a:off x="2794530" y="4978990"/>
              <a:ext cx="284205" cy="284205"/>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36" name="橢圓 35"/>
            <p:cNvSpPr/>
            <p:nvPr/>
          </p:nvSpPr>
          <p:spPr>
            <a:xfrm>
              <a:off x="3196955" y="4420240"/>
              <a:ext cx="284205" cy="2842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37" name="橢圓 36"/>
            <p:cNvSpPr/>
            <p:nvPr/>
          </p:nvSpPr>
          <p:spPr>
            <a:xfrm>
              <a:off x="3446627" y="3995207"/>
              <a:ext cx="284205" cy="284205"/>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38" name="橢圓 37"/>
            <p:cNvSpPr/>
            <p:nvPr/>
          </p:nvSpPr>
          <p:spPr>
            <a:xfrm>
              <a:off x="4515162" y="4429896"/>
              <a:ext cx="284205" cy="284205"/>
            </a:xfrm>
            <a:prstGeom prst="ellipse">
              <a:avLst/>
            </a:prstGeom>
            <a:solidFill>
              <a:srgbClr val="00B0F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39" name="橢圓 38"/>
            <p:cNvSpPr/>
            <p:nvPr/>
          </p:nvSpPr>
          <p:spPr>
            <a:xfrm>
              <a:off x="5156210" y="5558406"/>
              <a:ext cx="284205" cy="284205"/>
            </a:xfrm>
            <a:prstGeom prst="ellipse">
              <a:avLst/>
            </a:prstGeom>
            <a:solidFill>
              <a:srgbClr val="00B0F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40" name="橢圓 39"/>
            <p:cNvSpPr/>
            <p:nvPr/>
          </p:nvSpPr>
          <p:spPr>
            <a:xfrm>
              <a:off x="4206362" y="4000146"/>
              <a:ext cx="284205" cy="2842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41" name="橢圓 40"/>
            <p:cNvSpPr/>
            <p:nvPr/>
          </p:nvSpPr>
          <p:spPr>
            <a:xfrm>
              <a:off x="4889358" y="5038393"/>
              <a:ext cx="284205" cy="2842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42" name="橢圓 41"/>
            <p:cNvSpPr/>
            <p:nvPr/>
          </p:nvSpPr>
          <p:spPr>
            <a:xfrm>
              <a:off x="5729417" y="3481761"/>
              <a:ext cx="284205" cy="284205"/>
            </a:xfrm>
            <a:prstGeom prst="ellipse">
              <a:avLst/>
            </a:prstGeom>
            <a:solidFill>
              <a:srgbClr val="00B0F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43" name="橢圓 42"/>
            <p:cNvSpPr/>
            <p:nvPr/>
          </p:nvSpPr>
          <p:spPr>
            <a:xfrm>
              <a:off x="4524590" y="3432796"/>
              <a:ext cx="284205" cy="284205"/>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44" name="橢圓 43"/>
            <p:cNvSpPr/>
            <p:nvPr/>
          </p:nvSpPr>
          <p:spPr>
            <a:xfrm>
              <a:off x="1390648" y="3543545"/>
              <a:ext cx="284205" cy="284205"/>
            </a:xfrm>
            <a:prstGeom prst="ellipse">
              <a:avLst/>
            </a:prstGeom>
            <a:solidFill>
              <a:srgbClr val="00B0F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45" name="橢圓 44"/>
            <p:cNvSpPr/>
            <p:nvPr/>
          </p:nvSpPr>
          <p:spPr>
            <a:xfrm>
              <a:off x="3159041" y="3443345"/>
              <a:ext cx="284205" cy="2842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46" name="橢圓 45"/>
            <p:cNvSpPr/>
            <p:nvPr/>
          </p:nvSpPr>
          <p:spPr>
            <a:xfrm>
              <a:off x="2100072" y="3497280"/>
              <a:ext cx="284205" cy="2842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47" name="橢圓 46"/>
            <p:cNvSpPr/>
            <p:nvPr/>
          </p:nvSpPr>
          <p:spPr>
            <a:xfrm>
              <a:off x="2649610" y="3481762"/>
              <a:ext cx="284205" cy="284205"/>
            </a:xfrm>
            <a:prstGeom prst="ellipse">
              <a:avLst/>
            </a:prstGeom>
            <a:solidFill>
              <a:srgbClr val="00B0F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48" name="橢圓 47"/>
            <p:cNvSpPr/>
            <p:nvPr/>
          </p:nvSpPr>
          <p:spPr>
            <a:xfrm>
              <a:off x="3850746" y="1350704"/>
              <a:ext cx="284205" cy="284205"/>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49" name="橢圓 48"/>
            <p:cNvSpPr/>
            <p:nvPr/>
          </p:nvSpPr>
          <p:spPr>
            <a:xfrm>
              <a:off x="5699029" y="4686707"/>
              <a:ext cx="284205" cy="284205"/>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50" name="橢圓 49"/>
            <p:cNvSpPr/>
            <p:nvPr/>
          </p:nvSpPr>
          <p:spPr>
            <a:xfrm>
              <a:off x="5804921" y="2496064"/>
              <a:ext cx="284205" cy="284205"/>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51" name="橢圓 50"/>
            <p:cNvSpPr/>
            <p:nvPr/>
          </p:nvSpPr>
          <p:spPr>
            <a:xfrm>
              <a:off x="7897331" y="869091"/>
              <a:ext cx="284205" cy="28420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cxnSp>
          <p:nvCxnSpPr>
            <p:cNvPr id="53" name="直線接點 52"/>
            <p:cNvCxnSpPr>
              <a:endCxn id="48" idx="0"/>
            </p:cNvCxnSpPr>
            <p:nvPr/>
          </p:nvCxnSpPr>
          <p:spPr>
            <a:xfrm flipH="1">
              <a:off x="3992849" y="1011193"/>
              <a:ext cx="4046584" cy="339511"/>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直線接點 54"/>
            <p:cNvCxnSpPr>
              <a:endCxn id="50" idx="7"/>
            </p:cNvCxnSpPr>
            <p:nvPr/>
          </p:nvCxnSpPr>
          <p:spPr>
            <a:xfrm flipH="1">
              <a:off x="6047505" y="1037441"/>
              <a:ext cx="1991928" cy="1500244"/>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直線接點 56"/>
            <p:cNvCxnSpPr>
              <a:stCxn id="51" idx="4"/>
              <a:endCxn id="49" idx="6"/>
            </p:cNvCxnSpPr>
            <p:nvPr/>
          </p:nvCxnSpPr>
          <p:spPr>
            <a:xfrm flipH="1">
              <a:off x="5983234" y="1153296"/>
              <a:ext cx="2056200" cy="3675514"/>
            </a:xfrm>
            <a:prstGeom prst="line">
              <a:avLst/>
            </a:prstGeom>
          </p:spPr>
          <p:style>
            <a:lnRef idx="1">
              <a:schemeClr val="accent1"/>
            </a:lnRef>
            <a:fillRef idx="0">
              <a:schemeClr val="accent1"/>
            </a:fillRef>
            <a:effectRef idx="0">
              <a:schemeClr val="accent1"/>
            </a:effectRef>
            <a:fontRef idx="minor">
              <a:schemeClr val="tx1"/>
            </a:fontRef>
          </p:style>
        </p:cxnSp>
      </p:grpSp>
      <p:sp>
        <p:nvSpPr>
          <p:cNvPr id="58" name="文字方塊 57"/>
          <p:cNvSpPr txBox="1"/>
          <p:nvPr/>
        </p:nvSpPr>
        <p:spPr>
          <a:xfrm>
            <a:off x="5258501" y="3267735"/>
            <a:ext cx="3587510" cy="715581"/>
          </a:xfrm>
          <a:prstGeom prst="rect">
            <a:avLst/>
          </a:prstGeom>
          <a:noFill/>
        </p:spPr>
        <p:txBody>
          <a:bodyPr wrap="square" rtlCol="0">
            <a:spAutoFit/>
          </a:bodyPr>
          <a:lstStyle/>
          <a:p>
            <a:r>
              <a:rPr lang="en-US" altLang="zh-TW" sz="1350" dirty="0"/>
              <a:t>Take any path of length 3.  (Yellow path)</a:t>
            </a:r>
          </a:p>
          <a:p>
            <a:r>
              <a:rPr lang="en-US" altLang="zh-TW" sz="1350" dirty="0"/>
              <a:t>Bisect the edges by insert purple vertices.</a:t>
            </a:r>
          </a:p>
          <a:p>
            <a:r>
              <a:rPr lang="en-US" altLang="zh-TW" sz="1350" dirty="0"/>
              <a:t>Joins purple vertices with the extra red vertex.</a:t>
            </a:r>
            <a:endParaRPr lang="zh-TW" altLang="en-US" sz="1350" dirty="0"/>
          </a:p>
        </p:txBody>
      </p:sp>
      <p:sp>
        <p:nvSpPr>
          <p:cNvPr id="59" name="文字方塊 58"/>
          <p:cNvSpPr txBox="1"/>
          <p:nvPr/>
        </p:nvSpPr>
        <p:spPr>
          <a:xfrm>
            <a:off x="5258501" y="4561906"/>
            <a:ext cx="3156451" cy="300082"/>
          </a:xfrm>
          <a:prstGeom prst="rect">
            <a:avLst/>
          </a:prstGeom>
          <a:noFill/>
        </p:spPr>
        <p:txBody>
          <a:bodyPr wrap="square" rtlCol="0">
            <a:spAutoFit/>
          </a:bodyPr>
          <a:lstStyle/>
          <a:p>
            <a:r>
              <a:rPr lang="en-US" altLang="zh-TW" sz="1350" dirty="0"/>
              <a:t>Actually edge twist with Q </a:t>
            </a:r>
            <a:r>
              <a:rPr lang="en-US" altLang="zh-TW" sz="1350" baseline="-25000" dirty="0"/>
              <a:t>3</a:t>
            </a:r>
            <a:endParaRPr lang="zh-TW" altLang="en-US" sz="1350" baseline="-25000" dirty="0"/>
          </a:p>
        </p:txBody>
      </p:sp>
    </p:spTree>
    <p:extLst>
      <p:ext uri="{BB962C8B-B14F-4D97-AF65-F5344CB8AC3E}">
        <p14:creationId xmlns:p14="http://schemas.microsoft.com/office/powerpoint/2010/main" val="23496715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群組 51"/>
          <p:cNvGrpSpPr/>
          <p:nvPr/>
        </p:nvGrpSpPr>
        <p:grpSpPr>
          <a:xfrm>
            <a:off x="5792321" y="1518869"/>
            <a:ext cx="1714500" cy="1680210"/>
            <a:chOff x="7723095" y="882159"/>
            <a:chExt cx="2286000" cy="2240280"/>
          </a:xfrm>
        </p:grpSpPr>
        <p:cxnSp>
          <p:nvCxnSpPr>
            <p:cNvPr id="3" name="直線接點 2"/>
            <p:cNvCxnSpPr/>
            <p:nvPr/>
          </p:nvCxnSpPr>
          <p:spPr>
            <a:xfrm>
              <a:off x="7845015" y="2002299"/>
              <a:ext cx="71628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 name="直線接點 3"/>
            <p:cNvCxnSpPr/>
            <p:nvPr/>
          </p:nvCxnSpPr>
          <p:spPr>
            <a:xfrm>
              <a:off x="8454615" y="2002299"/>
              <a:ext cx="71628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直線接點 4"/>
            <p:cNvCxnSpPr/>
            <p:nvPr/>
          </p:nvCxnSpPr>
          <p:spPr>
            <a:xfrm>
              <a:off x="9064215" y="2002299"/>
              <a:ext cx="71628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橢圓 8"/>
            <p:cNvSpPr/>
            <p:nvPr/>
          </p:nvSpPr>
          <p:spPr>
            <a:xfrm>
              <a:off x="9628095" y="1834659"/>
              <a:ext cx="335280" cy="335280"/>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10" name="橢圓 9"/>
            <p:cNvSpPr/>
            <p:nvPr/>
          </p:nvSpPr>
          <p:spPr>
            <a:xfrm>
              <a:off x="9094695" y="1834659"/>
              <a:ext cx="335280" cy="3352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11" name="橢圓 10"/>
            <p:cNvSpPr/>
            <p:nvPr/>
          </p:nvSpPr>
          <p:spPr>
            <a:xfrm>
              <a:off x="8439375" y="1834659"/>
              <a:ext cx="335280" cy="335280"/>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12" name="橢圓 11"/>
            <p:cNvSpPr/>
            <p:nvPr/>
          </p:nvSpPr>
          <p:spPr>
            <a:xfrm>
              <a:off x="7723095" y="1834659"/>
              <a:ext cx="335280" cy="3352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14" name="橢圓 13"/>
            <p:cNvSpPr/>
            <p:nvPr/>
          </p:nvSpPr>
          <p:spPr>
            <a:xfrm>
              <a:off x="9673815" y="2787159"/>
              <a:ext cx="335280" cy="3352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15" name="橢圓 14"/>
            <p:cNvSpPr/>
            <p:nvPr/>
          </p:nvSpPr>
          <p:spPr>
            <a:xfrm>
              <a:off x="9003255" y="882159"/>
              <a:ext cx="335280" cy="335280"/>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cxnSp>
          <p:nvCxnSpPr>
            <p:cNvPr id="18" name="直線接點 17"/>
            <p:cNvCxnSpPr>
              <a:stCxn id="14" idx="2"/>
              <a:endCxn id="11" idx="4"/>
            </p:cNvCxnSpPr>
            <p:nvPr/>
          </p:nvCxnSpPr>
          <p:spPr>
            <a:xfrm flipH="1" flipV="1">
              <a:off x="8607015" y="2169939"/>
              <a:ext cx="1066800" cy="78486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直線接點 19"/>
            <p:cNvCxnSpPr>
              <a:stCxn id="15" idx="4"/>
              <a:endCxn id="10" idx="0"/>
            </p:cNvCxnSpPr>
            <p:nvPr/>
          </p:nvCxnSpPr>
          <p:spPr>
            <a:xfrm>
              <a:off x="9170895" y="1217439"/>
              <a:ext cx="91440" cy="617220"/>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24" name="直線接點 23"/>
          <p:cNvCxnSpPr/>
          <p:nvPr/>
        </p:nvCxnSpPr>
        <p:spPr>
          <a:xfrm>
            <a:off x="1095167" y="4170550"/>
            <a:ext cx="53721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直線接點 24"/>
          <p:cNvCxnSpPr/>
          <p:nvPr/>
        </p:nvCxnSpPr>
        <p:spPr>
          <a:xfrm>
            <a:off x="1552367" y="4170550"/>
            <a:ext cx="53721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直線接點 25"/>
          <p:cNvCxnSpPr/>
          <p:nvPr/>
        </p:nvCxnSpPr>
        <p:spPr>
          <a:xfrm>
            <a:off x="2009567" y="4170550"/>
            <a:ext cx="537210" cy="0"/>
          </a:xfrm>
          <a:prstGeom prst="line">
            <a:avLst/>
          </a:prstGeom>
        </p:spPr>
        <p:style>
          <a:lnRef idx="1">
            <a:schemeClr val="accent1"/>
          </a:lnRef>
          <a:fillRef idx="0">
            <a:schemeClr val="accent1"/>
          </a:fillRef>
          <a:effectRef idx="0">
            <a:schemeClr val="accent1"/>
          </a:effectRef>
          <a:fontRef idx="minor">
            <a:schemeClr val="tx1"/>
          </a:fontRef>
        </p:style>
      </p:cxnSp>
      <p:sp>
        <p:nvSpPr>
          <p:cNvPr id="30" name="橢圓 29"/>
          <p:cNvSpPr/>
          <p:nvPr/>
        </p:nvSpPr>
        <p:spPr>
          <a:xfrm>
            <a:off x="2432477" y="4044820"/>
            <a:ext cx="251460" cy="251460"/>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31" name="橢圓 30"/>
          <p:cNvSpPr/>
          <p:nvPr/>
        </p:nvSpPr>
        <p:spPr>
          <a:xfrm>
            <a:off x="1392347" y="4069019"/>
            <a:ext cx="205740" cy="205740"/>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32" name="橢圓 31"/>
          <p:cNvSpPr/>
          <p:nvPr/>
        </p:nvSpPr>
        <p:spPr>
          <a:xfrm>
            <a:off x="1003727" y="4044820"/>
            <a:ext cx="251460" cy="2514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34" name="橢圓 33"/>
          <p:cNvSpPr/>
          <p:nvPr/>
        </p:nvSpPr>
        <p:spPr>
          <a:xfrm>
            <a:off x="2466767" y="4759195"/>
            <a:ext cx="251460" cy="2514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35" name="橢圓 34"/>
          <p:cNvSpPr/>
          <p:nvPr/>
        </p:nvSpPr>
        <p:spPr>
          <a:xfrm>
            <a:off x="1963847" y="3330445"/>
            <a:ext cx="251460" cy="251460"/>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cxnSp>
        <p:nvCxnSpPr>
          <p:cNvPr id="38" name="直線接點 37"/>
          <p:cNvCxnSpPr>
            <a:stCxn id="34" idx="2"/>
            <a:endCxn id="43" idx="5"/>
          </p:cNvCxnSpPr>
          <p:nvPr/>
        </p:nvCxnSpPr>
        <p:spPr>
          <a:xfrm flipH="1" flipV="1">
            <a:off x="2144796" y="4737236"/>
            <a:ext cx="321971" cy="147689"/>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直線接點 39"/>
          <p:cNvCxnSpPr>
            <a:stCxn id="35" idx="4"/>
            <a:endCxn id="44" idx="5"/>
          </p:cNvCxnSpPr>
          <p:nvPr/>
        </p:nvCxnSpPr>
        <p:spPr>
          <a:xfrm flipH="1">
            <a:off x="2051115" y="3581905"/>
            <a:ext cx="38462" cy="341428"/>
          </a:xfrm>
          <a:prstGeom prst="line">
            <a:avLst/>
          </a:prstGeom>
        </p:spPr>
        <p:style>
          <a:lnRef idx="1">
            <a:schemeClr val="accent1"/>
          </a:lnRef>
          <a:fillRef idx="0">
            <a:schemeClr val="accent1"/>
          </a:fillRef>
          <a:effectRef idx="0">
            <a:schemeClr val="accent1"/>
          </a:effectRef>
          <a:fontRef idx="minor">
            <a:schemeClr val="tx1"/>
          </a:fontRef>
        </p:style>
      </p:cxnSp>
      <p:sp>
        <p:nvSpPr>
          <p:cNvPr id="43" name="橢圓 42"/>
          <p:cNvSpPr/>
          <p:nvPr/>
        </p:nvSpPr>
        <p:spPr>
          <a:xfrm>
            <a:off x="1978942" y="4562859"/>
            <a:ext cx="194310" cy="204295"/>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44" name="橢圓 43"/>
          <p:cNvSpPr/>
          <p:nvPr/>
        </p:nvSpPr>
        <p:spPr>
          <a:xfrm>
            <a:off x="1905500" y="3734022"/>
            <a:ext cx="170598" cy="2217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45" name="橢圓 44"/>
          <p:cNvSpPr/>
          <p:nvPr/>
        </p:nvSpPr>
        <p:spPr>
          <a:xfrm>
            <a:off x="1918127" y="4081544"/>
            <a:ext cx="205740" cy="205740"/>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46" name="橢圓 45"/>
          <p:cNvSpPr/>
          <p:nvPr/>
        </p:nvSpPr>
        <p:spPr>
          <a:xfrm>
            <a:off x="2182697" y="4070006"/>
            <a:ext cx="205036" cy="2050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47" name="橢圓 46"/>
          <p:cNvSpPr/>
          <p:nvPr/>
        </p:nvSpPr>
        <p:spPr>
          <a:xfrm>
            <a:off x="1655589" y="4117632"/>
            <a:ext cx="205036" cy="2050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cxnSp>
        <p:nvCxnSpPr>
          <p:cNvPr id="48" name="直線接點 47"/>
          <p:cNvCxnSpPr>
            <a:stCxn id="46" idx="4"/>
            <a:endCxn id="43" idx="0"/>
          </p:cNvCxnSpPr>
          <p:nvPr/>
        </p:nvCxnSpPr>
        <p:spPr>
          <a:xfrm flipH="1">
            <a:off x="2076097" y="4275042"/>
            <a:ext cx="209118" cy="287818"/>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直線接點 48"/>
          <p:cNvCxnSpPr>
            <a:stCxn id="47" idx="4"/>
            <a:endCxn id="43" idx="1"/>
          </p:cNvCxnSpPr>
          <p:nvPr/>
        </p:nvCxnSpPr>
        <p:spPr>
          <a:xfrm>
            <a:off x="1758107" y="4322668"/>
            <a:ext cx="249291" cy="270110"/>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直線接點 49"/>
          <p:cNvCxnSpPr>
            <a:stCxn id="44" idx="4"/>
            <a:endCxn id="45" idx="0"/>
          </p:cNvCxnSpPr>
          <p:nvPr/>
        </p:nvCxnSpPr>
        <p:spPr>
          <a:xfrm>
            <a:off x="1990799" y="3955814"/>
            <a:ext cx="30198" cy="125730"/>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直線接點 50"/>
          <p:cNvCxnSpPr>
            <a:stCxn id="44" idx="3"/>
            <a:endCxn id="31" idx="7"/>
          </p:cNvCxnSpPr>
          <p:nvPr/>
        </p:nvCxnSpPr>
        <p:spPr>
          <a:xfrm flipH="1">
            <a:off x="1567957" y="3923333"/>
            <a:ext cx="362526" cy="175816"/>
          </a:xfrm>
          <a:prstGeom prst="line">
            <a:avLst/>
          </a:prstGeom>
        </p:spPr>
        <p:style>
          <a:lnRef idx="1">
            <a:schemeClr val="accent1"/>
          </a:lnRef>
          <a:fillRef idx="0">
            <a:schemeClr val="accent1"/>
          </a:fillRef>
          <a:effectRef idx="0">
            <a:schemeClr val="accent1"/>
          </a:effectRef>
          <a:fontRef idx="minor">
            <a:schemeClr val="tx1"/>
          </a:fontRef>
        </p:style>
      </p:cxnSp>
      <p:sp>
        <p:nvSpPr>
          <p:cNvPr id="53" name="矩形 52"/>
          <p:cNvSpPr/>
          <p:nvPr/>
        </p:nvSpPr>
        <p:spPr>
          <a:xfrm>
            <a:off x="6238091" y="1977390"/>
            <a:ext cx="939950" cy="7772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54" name="矩形 53"/>
          <p:cNvSpPr/>
          <p:nvPr/>
        </p:nvSpPr>
        <p:spPr>
          <a:xfrm>
            <a:off x="1346627" y="3739518"/>
            <a:ext cx="1085850" cy="102763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cxnSp>
        <p:nvCxnSpPr>
          <p:cNvPr id="56" name="直線單箭頭接點 55"/>
          <p:cNvCxnSpPr/>
          <p:nvPr/>
        </p:nvCxnSpPr>
        <p:spPr>
          <a:xfrm>
            <a:off x="4583431" y="1518870"/>
            <a:ext cx="1460351" cy="4585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7" name="文字方塊 56"/>
          <p:cNvSpPr txBox="1"/>
          <p:nvPr/>
        </p:nvSpPr>
        <p:spPr>
          <a:xfrm>
            <a:off x="4310990" y="1518869"/>
            <a:ext cx="1395318" cy="300082"/>
          </a:xfrm>
          <a:prstGeom prst="rect">
            <a:avLst/>
          </a:prstGeom>
          <a:noFill/>
        </p:spPr>
        <p:txBody>
          <a:bodyPr wrap="none" rtlCol="0">
            <a:spAutoFit/>
          </a:bodyPr>
          <a:lstStyle/>
          <a:p>
            <a:r>
              <a:rPr lang="en-US" altLang="zh-TW" sz="1350" dirty="0"/>
              <a:t>Replace the edge</a:t>
            </a:r>
            <a:endParaRPr lang="zh-TW" altLang="en-US" sz="1350" dirty="0"/>
          </a:p>
        </p:txBody>
      </p:sp>
      <p:cxnSp>
        <p:nvCxnSpPr>
          <p:cNvPr id="60" name="直線單箭頭接點 59"/>
          <p:cNvCxnSpPr/>
          <p:nvPr/>
        </p:nvCxnSpPr>
        <p:spPr>
          <a:xfrm flipH="1">
            <a:off x="2683937" y="2754630"/>
            <a:ext cx="3554155" cy="9848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1" name="文字方塊 60"/>
          <p:cNvSpPr txBox="1"/>
          <p:nvPr/>
        </p:nvSpPr>
        <p:spPr>
          <a:xfrm>
            <a:off x="4357887" y="3261445"/>
            <a:ext cx="497252" cy="300082"/>
          </a:xfrm>
          <a:prstGeom prst="rect">
            <a:avLst/>
          </a:prstGeom>
          <a:noFill/>
        </p:spPr>
        <p:txBody>
          <a:bodyPr wrap="none" rtlCol="0">
            <a:spAutoFit/>
          </a:bodyPr>
          <a:lstStyle/>
          <a:p>
            <a:r>
              <a:rPr lang="en-US" altLang="zh-TW" sz="1350" dirty="0"/>
              <a:t>with</a:t>
            </a:r>
            <a:endParaRPr lang="zh-TW" altLang="en-US" sz="1350" dirty="0"/>
          </a:p>
        </p:txBody>
      </p:sp>
      <p:sp>
        <p:nvSpPr>
          <p:cNvPr id="62" name="文字方塊 61"/>
          <p:cNvSpPr txBox="1"/>
          <p:nvPr/>
        </p:nvSpPr>
        <p:spPr>
          <a:xfrm>
            <a:off x="3874770" y="4665006"/>
            <a:ext cx="4160520" cy="369332"/>
          </a:xfrm>
          <a:prstGeom prst="rect">
            <a:avLst/>
          </a:prstGeom>
          <a:noFill/>
        </p:spPr>
        <p:txBody>
          <a:bodyPr wrap="square" rtlCol="0">
            <a:spAutoFit/>
          </a:bodyPr>
          <a:lstStyle/>
          <a:p>
            <a:r>
              <a:rPr lang="en-US" altLang="zh-TW" dirty="0"/>
              <a:t>Equivalent to edge join with Q </a:t>
            </a:r>
            <a:r>
              <a:rPr lang="en-US" altLang="zh-TW" baseline="-25000" dirty="0"/>
              <a:t>3</a:t>
            </a:r>
            <a:r>
              <a:rPr lang="en-US" altLang="zh-TW" dirty="0"/>
              <a:t>.</a:t>
            </a:r>
            <a:endParaRPr lang="zh-TW" altLang="en-US" dirty="0"/>
          </a:p>
        </p:txBody>
      </p:sp>
    </p:spTree>
    <p:extLst>
      <p:ext uri="{BB962C8B-B14F-4D97-AF65-F5344CB8AC3E}">
        <p14:creationId xmlns:p14="http://schemas.microsoft.com/office/powerpoint/2010/main" val="5631471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8" name="群組 127"/>
          <p:cNvGrpSpPr/>
          <p:nvPr/>
        </p:nvGrpSpPr>
        <p:grpSpPr>
          <a:xfrm>
            <a:off x="5792321" y="1172870"/>
            <a:ext cx="2594610" cy="2026210"/>
            <a:chOff x="457200" y="2463479"/>
            <a:chExt cx="3459480" cy="2701613"/>
          </a:xfrm>
        </p:grpSpPr>
        <p:cxnSp>
          <p:nvCxnSpPr>
            <p:cNvPr id="17" name="直線接點 16"/>
            <p:cNvCxnSpPr/>
            <p:nvPr/>
          </p:nvCxnSpPr>
          <p:spPr>
            <a:xfrm>
              <a:off x="579120" y="4044952"/>
              <a:ext cx="71628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直線接點 17"/>
            <p:cNvCxnSpPr/>
            <p:nvPr/>
          </p:nvCxnSpPr>
          <p:spPr>
            <a:xfrm>
              <a:off x="1188720" y="4044952"/>
              <a:ext cx="71628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直線接點 18"/>
            <p:cNvCxnSpPr/>
            <p:nvPr/>
          </p:nvCxnSpPr>
          <p:spPr>
            <a:xfrm>
              <a:off x="1798320" y="4044952"/>
              <a:ext cx="71628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直線接點 19"/>
            <p:cNvCxnSpPr/>
            <p:nvPr/>
          </p:nvCxnSpPr>
          <p:spPr>
            <a:xfrm>
              <a:off x="2407920" y="4044952"/>
              <a:ext cx="71628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直線接點 20"/>
            <p:cNvCxnSpPr/>
            <p:nvPr/>
          </p:nvCxnSpPr>
          <p:spPr>
            <a:xfrm>
              <a:off x="3017520" y="4044952"/>
              <a:ext cx="716280" cy="0"/>
            </a:xfrm>
            <a:prstGeom prst="line">
              <a:avLst/>
            </a:prstGeom>
          </p:spPr>
          <p:style>
            <a:lnRef idx="1">
              <a:schemeClr val="accent1"/>
            </a:lnRef>
            <a:fillRef idx="0">
              <a:schemeClr val="accent1"/>
            </a:fillRef>
            <a:effectRef idx="0">
              <a:schemeClr val="accent1"/>
            </a:effectRef>
            <a:fontRef idx="minor">
              <a:schemeClr val="tx1"/>
            </a:fontRef>
          </p:style>
        </p:cxnSp>
        <p:sp>
          <p:nvSpPr>
            <p:cNvPr id="24" name="橢圓 23"/>
            <p:cNvSpPr/>
            <p:nvPr/>
          </p:nvSpPr>
          <p:spPr>
            <a:xfrm>
              <a:off x="2926080" y="3877312"/>
              <a:ext cx="335280" cy="3352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25" name="橢圓 24"/>
            <p:cNvSpPr/>
            <p:nvPr/>
          </p:nvSpPr>
          <p:spPr>
            <a:xfrm>
              <a:off x="2362200" y="3877312"/>
              <a:ext cx="335280" cy="335280"/>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26" name="橢圓 25"/>
            <p:cNvSpPr/>
            <p:nvPr/>
          </p:nvSpPr>
          <p:spPr>
            <a:xfrm>
              <a:off x="1828800" y="3877312"/>
              <a:ext cx="335280" cy="3352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27" name="橢圓 26"/>
            <p:cNvSpPr/>
            <p:nvPr/>
          </p:nvSpPr>
          <p:spPr>
            <a:xfrm>
              <a:off x="1173480" y="3877312"/>
              <a:ext cx="335280" cy="335280"/>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28" name="橢圓 27"/>
            <p:cNvSpPr/>
            <p:nvPr/>
          </p:nvSpPr>
          <p:spPr>
            <a:xfrm>
              <a:off x="457200" y="3877312"/>
              <a:ext cx="335280" cy="3352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29" name="橢圓 28"/>
            <p:cNvSpPr/>
            <p:nvPr/>
          </p:nvSpPr>
          <p:spPr>
            <a:xfrm>
              <a:off x="3581400" y="3877312"/>
              <a:ext cx="335280" cy="335280"/>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30" name="橢圓 29"/>
            <p:cNvSpPr/>
            <p:nvPr/>
          </p:nvSpPr>
          <p:spPr>
            <a:xfrm>
              <a:off x="2407920" y="4829812"/>
              <a:ext cx="335280" cy="3352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31" name="橢圓 30"/>
            <p:cNvSpPr/>
            <p:nvPr/>
          </p:nvSpPr>
          <p:spPr>
            <a:xfrm>
              <a:off x="1737360" y="2924812"/>
              <a:ext cx="335280" cy="335280"/>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cxnSp>
          <p:nvCxnSpPr>
            <p:cNvPr id="33" name="直線接點 32"/>
            <p:cNvCxnSpPr>
              <a:stCxn id="29" idx="3"/>
              <a:endCxn id="30" idx="7"/>
            </p:cNvCxnSpPr>
            <p:nvPr/>
          </p:nvCxnSpPr>
          <p:spPr>
            <a:xfrm flipH="1">
              <a:off x="2694099" y="4163491"/>
              <a:ext cx="936402" cy="715422"/>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直線接點 35"/>
            <p:cNvCxnSpPr>
              <a:stCxn id="25" idx="4"/>
            </p:cNvCxnSpPr>
            <p:nvPr/>
          </p:nvCxnSpPr>
          <p:spPr>
            <a:xfrm>
              <a:off x="2529840" y="4212592"/>
              <a:ext cx="45720" cy="784860"/>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直線接點 37"/>
            <p:cNvCxnSpPr>
              <a:stCxn id="30" idx="2"/>
              <a:endCxn id="27" idx="4"/>
            </p:cNvCxnSpPr>
            <p:nvPr/>
          </p:nvCxnSpPr>
          <p:spPr>
            <a:xfrm flipH="1" flipV="1">
              <a:off x="1341120" y="4212592"/>
              <a:ext cx="1066800" cy="78486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直線接點 40"/>
            <p:cNvCxnSpPr>
              <a:stCxn id="31" idx="4"/>
              <a:endCxn id="28" idx="7"/>
            </p:cNvCxnSpPr>
            <p:nvPr/>
          </p:nvCxnSpPr>
          <p:spPr>
            <a:xfrm flipH="1">
              <a:off x="743379" y="3260092"/>
              <a:ext cx="1161621" cy="666321"/>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直線接點 42"/>
            <p:cNvCxnSpPr>
              <a:stCxn id="31" idx="4"/>
              <a:endCxn id="26" idx="0"/>
            </p:cNvCxnSpPr>
            <p:nvPr/>
          </p:nvCxnSpPr>
          <p:spPr>
            <a:xfrm>
              <a:off x="1905000" y="3260092"/>
              <a:ext cx="91440" cy="617220"/>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直線接點 50"/>
            <p:cNvCxnSpPr>
              <a:stCxn id="31" idx="6"/>
              <a:endCxn id="24" idx="7"/>
            </p:cNvCxnSpPr>
            <p:nvPr/>
          </p:nvCxnSpPr>
          <p:spPr>
            <a:xfrm>
              <a:off x="2072640" y="3092452"/>
              <a:ext cx="1139619" cy="833961"/>
            </a:xfrm>
            <a:prstGeom prst="line">
              <a:avLst/>
            </a:prstGeom>
          </p:spPr>
          <p:style>
            <a:lnRef idx="1">
              <a:schemeClr val="accent1"/>
            </a:lnRef>
            <a:fillRef idx="0">
              <a:schemeClr val="accent1"/>
            </a:fillRef>
            <a:effectRef idx="0">
              <a:schemeClr val="accent1"/>
            </a:effectRef>
            <a:fontRef idx="minor">
              <a:schemeClr val="tx1"/>
            </a:fontRef>
          </p:style>
        </p:cxnSp>
        <p:sp>
          <p:nvSpPr>
            <p:cNvPr id="56" name="手繪多邊形: 圖案 55"/>
            <p:cNvSpPr/>
            <p:nvPr/>
          </p:nvSpPr>
          <p:spPr>
            <a:xfrm>
              <a:off x="548640" y="2463479"/>
              <a:ext cx="3230880" cy="1524323"/>
            </a:xfrm>
            <a:custGeom>
              <a:avLst/>
              <a:gdLst>
                <a:gd name="connsiteX0" fmla="*/ 0 w 3230880"/>
                <a:gd name="connsiteY0" fmla="*/ 1417643 h 1524323"/>
                <a:gd name="connsiteX1" fmla="*/ 1158240 w 3230880"/>
                <a:gd name="connsiteY1" fmla="*/ 323 h 1524323"/>
                <a:gd name="connsiteX2" fmla="*/ 3230880 w 3230880"/>
                <a:gd name="connsiteY2" fmla="*/ 1524323 h 1524323"/>
                <a:gd name="connsiteX3" fmla="*/ 3230880 w 3230880"/>
                <a:gd name="connsiteY3" fmla="*/ 1524323 h 1524323"/>
              </a:gdLst>
              <a:ahLst/>
              <a:cxnLst>
                <a:cxn ang="0">
                  <a:pos x="connsiteX0" y="connsiteY0"/>
                </a:cxn>
                <a:cxn ang="0">
                  <a:pos x="connsiteX1" y="connsiteY1"/>
                </a:cxn>
                <a:cxn ang="0">
                  <a:pos x="connsiteX2" y="connsiteY2"/>
                </a:cxn>
                <a:cxn ang="0">
                  <a:pos x="connsiteX3" y="connsiteY3"/>
                </a:cxn>
              </a:cxnLst>
              <a:rect l="l" t="t" r="r" b="b"/>
              <a:pathLst>
                <a:path w="3230880" h="1524323">
                  <a:moveTo>
                    <a:pt x="0" y="1417643"/>
                  </a:moveTo>
                  <a:cubicBezTo>
                    <a:pt x="309880" y="700093"/>
                    <a:pt x="619760" y="-17457"/>
                    <a:pt x="1158240" y="323"/>
                  </a:cubicBezTo>
                  <a:cubicBezTo>
                    <a:pt x="1696720" y="18103"/>
                    <a:pt x="3230880" y="1524323"/>
                    <a:pt x="3230880" y="1524323"/>
                  </a:cubicBezTo>
                  <a:lnTo>
                    <a:pt x="3230880" y="1524323"/>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grpSp>
      <p:grpSp>
        <p:nvGrpSpPr>
          <p:cNvPr id="65" name="群組 64"/>
          <p:cNvGrpSpPr/>
          <p:nvPr/>
        </p:nvGrpSpPr>
        <p:grpSpPr>
          <a:xfrm>
            <a:off x="605790" y="1242770"/>
            <a:ext cx="1017270" cy="1008698"/>
            <a:chOff x="1424940" y="838200"/>
            <a:chExt cx="2400300" cy="2423160"/>
          </a:xfrm>
        </p:grpSpPr>
        <p:sp>
          <p:nvSpPr>
            <p:cNvPr id="6" name="矩形 5"/>
            <p:cNvSpPr/>
            <p:nvPr/>
          </p:nvSpPr>
          <p:spPr>
            <a:xfrm>
              <a:off x="1569720" y="1005840"/>
              <a:ext cx="2087880" cy="2087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7" name="矩形 6"/>
            <p:cNvSpPr/>
            <p:nvPr/>
          </p:nvSpPr>
          <p:spPr>
            <a:xfrm>
              <a:off x="2171700" y="1607820"/>
              <a:ext cx="883920" cy="8839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cxnSp>
          <p:nvCxnSpPr>
            <p:cNvPr id="9" name="直線接點 8"/>
            <p:cNvCxnSpPr/>
            <p:nvPr/>
          </p:nvCxnSpPr>
          <p:spPr>
            <a:xfrm flipV="1">
              <a:off x="3055620" y="1005840"/>
              <a:ext cx="601980" cy="60198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直線接點 10"/>
            <p:cNvCxnSpPr/>
            <p:nvPr/>
          </p:nvCxnSpPr>
          <p:spPr>
            <a:xfrm flipH="1" flipV="1">
              <a:off x="1569720" y="1005840"/>
              <a:ext cx="601980" cy="60198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直線接點 12"/>
            <p:cNvCxnSpPr/>
            <p:nvPr/>
          </p:nvCxnSpPr>
          <p:spPr>
            <a:xfrm>
              <a:off x="3055620" y="2491740"/>
              <a:ext cx="601980" cy="60198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直線接點 14"/>
            <p:cNvCxnSpPr/>
            <p:nvPr/>
          </p:nvCxnSpPr>
          <p:spPr>
            <a:xfrm flipH="1">
              <a:off x="1569720" y="2491740"/>
              <a:ext cx="601980" cy="601980"/>
            </a:xfrm>
            <a:prstGeom prst="line">
              <a:avLst/>
            </a:prstGeom>
          </p:spPr>
          <p:style>
            <a:lnRef idx="1">
              <a:schemeClr val="accent1"/>
            </a:lnRef>
            <a:fillRef idx="0">
              <a:schemeClr val="accent1"/>
            </a:fillRef>
            <a:effectRef idx="0">
              <a:schemeClr val="accent1"/>
            </a:effectRef>
            <a:fontRef idx="minor">
              <a:schemeClr val="tx1"/>
            </a:fontRef>
          </p:style>
        </p:cxnSp>
        <p:sp>
          <p:nvSpPr>
            <p:cNvPr id="57" name="橢圓 56"/>
            <p:cNvSpPr/>
            <p:nvPr/>
          </p:nvSpPr>
          <p:spPr>
            <a:xfrm>
              <a:off x="1424940" y="838200"/>
              <a:ext cx="335280" cy="335280"/>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58" name="橢圓 57"/>
            <p:cNvSpPr/>
            <p:nvPr/>
          </p:nvSpPr>
          <p:spPr>
            <a:xfrm>
              <a:off x="2849880" y="1405890"/>
              <a:ext cx="335280" cy="335280"/>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59" name="橢圓 58"/>
            <p:cNvSpPr/>
            <p:nvPr/>
          </p:nvSpPr>
          <p:spPr>
            <a:xfrm>
              <a:off x="1973580" y="2324100"/>
              <a:ext cx="335280" cy="335280"/>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60" name="橢圓 59"/>
            <p:cNvSpPr/>
            <p:nvPr/>
          </p:nvSpPr>
          <p:spPr>
            <a:xfrm>
              <a:off x="3489960" y="2926080"/>
              <a:ext cx="335280" cy="335280"/>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61" name="橢圓 60"/>
            <p:cNvSpPr/>
            <p:nvPr/>
          </p:nvSpPr>
          <p:spPr>
            <a:xfrm>
              <a:off x="1524000" y="2918031"/>
              <a:ext cx="335280" cy="3352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62" name="橢圓 61"/>
            <p:cNvSpPr/>
            <p:nvPr/>
          </p:nvSpPr>
          <p:spPr>
            <a:xfrm>
              <a:off x="3438310" y="936669"/>
              <a:ext cx="335280" cy="3352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63" name="橢圓 62"/>
            <p:cNvSpPr/>
            <p:nvPr/>
          </p:nvSpPr>
          <p:spPr>
            <a:xfrm>
              <a:off x="2028611" y="1463040"/>
              <a:ext cx="335280" cy="3352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64" name="橢圓 63"/>
            <p:cNvSpPr/>
            <p:nvPr/>
          </p:nvSpPr>
          <p:spPr>
            <a:xfrm>
              <a:off x="2918460" y="2289810"/>
              <a:ext cx="335280" cy="3352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grpSp>
      <p:grpSp>
        <p:nvGrpSpPr>
          <p:cNvPr id="124" name="群組 123"/>
          <p:cNvGrpSpPr/>
          <p:nvPr/>
        </p:nvGrpSpPr>
        <p:grpSpPr>
          <a:xfrm>
            <a:off x="1003727" y="2984445"/>
            <a:ext cx="2594610" cy="2026210"/>
            <a:chOff x="5410200" y="473010"/>
            <a:chExt cx="3459480" cy="2701613"/>
          </a:xfrm>
        </p:grpSpPr>
        <p:cxnSp>
          <p:nvCxnSpPr>
            <p:cNvPr id="66" name="直線接點 65"/>
            <p:cNvCxnSpPr/>
            <p:nvPr/>
          </p:nvCxnSpPr>
          <p:spPr>
            <a:xfrm>
              <a:off x="5532120" y="2054483"/>
              <a:ext cx="71628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7" name="直線接點 66"/>
            <p:cNvCxnSpPr/>
            <p:nvPr/>
          </p:nvCxnSpPr>
          <p:spPr>
            <a:xfrm>
              <a:off x="6141720" y="2054483"/>
              <a:ext cx="71628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直線接點 67"/>
            <p:cNvCxnSpPr/>
            <p:nvPr/>
          </p:nvCxnSpPr>
          <p:spPr>
            <a:xfrm>
              <a:off x="6751320" y="2054483"/>
              <a:ext cx="71628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9" name="直線接點 68"/>
            <p:cNvCxnSpPr/>
            <p:nvPr/>
          </p:nvCxnSpPr>
          <p:spPr>
            <a:xfrm>
              <a:off x="7360920" y="2054483"/>
              <a:ext cx="71628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直線接點 69"/>
            <p:cNvCxnSpPr/>
            <p:nvPr/>
          </p:nvCxnSpPr>
          <p:spPr>
            <a:xfrm>
              <a:off x="7970520" y="2054483"/>
              <a:ext cx="716280" cy="0"/>
            </a:xfrm>
            <a:prstGeom prst="line">
              <a:avLst/>
            </a:prstGeom>
          </p:spPr>
          <p:style>
            <a:lnRef idx="1">
              <a:schemeClr val="accent1"/>
            </a:lnRef>
            <a:fillRef idx="0">
              <a:schemeClr val="accent1"/>
            </a:fillRef>
            <a:effectRef idx="0">
              <a:schemeClr val="accent1"/>
            </a:effectRef>
            <a:fontRef idx="minor">
              <a:schemeClr val="tx1"/>
            </a:fontRef>
          </p:style>
        </p:cxnSp>
        <p:sp>
          <p:nvSpPr>
            <p:cNvPr id="71" name="橢圓 70"/>
            <p:cNvSpPr/>
            <p:nvPr/>
          </p:nvSpPr>
          <p:spPr>
            <a:xfrm>
              <a:off x="7879080" y="1886843"/>
              <a:ext cx="335280" cy="3352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72" name="橢圓 71"/>
            <p:cNvSpPr/>
            <p:nvPr/>
          </p:nvSpPr>
          <p:spPr>
            <a:xfrm>
              <a:off x="7315200" y="1886843"/>
              <a:ext cx="335280" cy="335280"/>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74" name="橢圓 73"/>
            <p:cNvSpPr/>
            <p:nvPr/>
          </p:nvSpPr>
          <p:spPr>
            <a:xfrm>
              <a:off x="5928360" y="1919109"/>
              <a:ext cx="274320" cy="274320"/>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75" name="橢圓 74"/>
            <p:cNvSpPr/>
            <p:nvPr/>
          </p:nvSpPr>
          <p:spPr>
            <a:xfrm>
              <a:off x="5410200" y="1886843"/>
              <a:ext cx="335280" cy="3352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76" name="橢圓 75"/>
            <p:cNvSpPr/>
            <p:nvPr/>
          </p:nvSpPr>
          <p:spPr>
            <a:xfrm>
              <a:off x="8534400" y="1886843"/>
              <a:ext cx="335280" cy="335280"/>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77" name="橢圓 76"/>
            <p:cNvSpPr/>
            <p:nvPr/>
          </p:nvSpPr>
          <p:spPr>
            <a:xfrm>
              <a:off x="7360920" y="2839343"/>
              <a:ext cx="335280" cy="3352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78" name="橢圓 77"/>
            <p:cNvSpPr/>
            <p:nvPr/>
          </p:nvSpPr>
          <p:spPr>
            <a:xfrm>
              <a:off x="6690360" y="934343"/>
              <a:ext cx="335280" cy="335280"/>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cxnSp>
          <p:nvCxnSpPr>
            <p:cNvPr id="79" name="直線接點 78"/>
            <p:cNvCxnSpPr>
              <a:stCxn id="76" idx="3"/>
              <a:endCxn id="77" idx="7"/>
            </p:cNvCxnSpPr>
            <p:nvPr/>
          </p:nvCxnSpPr>
          <p:spPr>
            <a:xfrm flipH="1">
              <a:off x="7647099" y="2173022"/>
              <a:ext cx="936402" cy="715422"/>
            </a:xfrm>
            <a:prstGeom prst="line">
              <a:avLst/>
            </a:prstGeom>
          </p:spPr>
          <p:style>
            <a:lnRef idx="1">
              <a:schemeClr val="accent1"/>
            </a:lnRef>
            <a:fillRef idx="0">
              <a:schemeClr val="accent1"/>
            </a:fillRef>
            <a:effectRef idx="0">
              <a:schemeClr val="accent1"/>
            </a:effectRef>
            <a:fontRef idx="minor">
              <a:schemeClr val="tx1"/>
            </a:fontRef>
          </p:style>
        </p:cxnSp>
        <p:cxnSp>
          <p:nvCxnSpPr>
            <p:cNvPr id="80" name="直線接點 79"/>
            <p:cNvCxnSpPr>
              <a:stCxn id="72" idx="4"/>
            </p:cNvCxnSpPr>
            <p:nvPr/>
          </p:nvCxnSpPr>
          <p:spPr>
            <a:xfrm>
              <a:off x="7482840" y="2222123"/>
              <a:ext cx="45720" cy="784860"/>
            </a:xfrm>
            <a:prstGeom prst="line">
              <a:avLst/>
            </a:prstGeom>
          </p:spPr>
          <p:style>
            <a:lnRef idx="1">
              <a:schemeClr val="accent1"/>
            </a:lnRef>
            <a:fillRef idx="0">
              <a:schemeClr val="accent1"/>
            </a:fillRef>
            <a:effectRef idx="0">
              <a:schemeClr val="accent1"/>
            </a:effectRef>
            <a:fontRef idx="minor">
              <a:schemeClr val="tx1"/>
            </a:fontRef>
          </p:style>
        </p:cxnSp>
        <p:cxnSp>
          <p:nvCxnSpPr>
            <p:cNvPr id="81" name="直線接點 80"/>
            <p:cNvCxnSpPr>
              <a:stCxn id="77" idx="2"/>
              <a:endCxn id="89" idx="5"/>
            </p:cNvCxnSpPr>
            <p:nvPr/>
          </p:nvCxnSpPr>
          <p:spPr>
            <a:xfrm flipH="1" flipV="1">
              <a:off x="6931626" y="2810064"/>
              <a:ext cx="429294" cy="196919"/>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直線接點 81"/>
            <p:cNvCxnSpPr>
              <a:stCxn id="78" idx="4"/>
              <a:endCxn id="75" idx="7"/>
            </p:cNvCxnSpPr>
            <p:nvPr/>
          </p:nvCxnSpPr>
          <p:spPr>
            <a:xfrm flipH="1">
              <a:off x="5696379" y="1269623"/>
              <a:ext cx="1161621" cy="666321"/>
            </a:xfrm>
            <a:prstGeom prst="line">
              <a:avLst/>
            </a:prstGeom>
          </p:spPr>
          <p:style>
            <a:lnRef idx="1">
              <a:schemeClr val="accent1"/>
            </a:lnRef>
            <a:fillRef idx="0">
              <a:schemeClr val="accent1"/>
            </a:fillRef>
            <a:effectRef idx="0">
              <a:schemeClr val="accent1"/>
            </a:effectRef>
            <a:fontRef idx="minor">
              <a:schemeClr val="tx1"/>
            </a:fontRef>
          </p:style>
        </p:cxnSp>
        <p:cxnSp>
          <p:nvCxnSpPr>
            <p:cNvPr id="83" name="直線接點 82"/>
            <p:cNvCxnSpPr>
              <a:stCxn id="78" idx="4"/>
              <a:endCxn id="91" idx="5"/>
            </p:cNvCxnSpPr>
            <p:nvPr/>
          </p:nvCxnSpPr>
          <p:spPr>
            <a:xfrm flipH="1">
              <a:off x="6806716" y="1269623"/>
              <a:ext cx="51284" cy="438170"/>
            </a:xfrm>
            <a:prstGeom prst="line">
              <a:avLst/>
            </a:prstGeom>
          </p:spPr>
          <p:style>
            <a:lnRef idx="1">
              <a:schemeClr val="accent1"/>
            </a:lnRef>
            <a:fillRef idx="0">
              <a:schemeClr val="accent1"/>
            </a:fillRef>
            <a:effectRef idx="0">
              <a:schemeClr val="accent1"/>
            </a:effectRef>
            <a:fontRef idx="minor">
              <a:schemeClr val="tx1"/>
            </a:fontRef>
          </p:style>
        </p:cxnSp>
        <p:cxnSp>
          <p:nvCxnSpPr>
            <p:cNvPr id="84" name="直線接點 83"/>
            <p:cNvCxnSpPr>
              <a:stCxn id="78" idx="6"/>
              <a:endCxn id="71" idx="7"/>
            </p:cNvCxnSpPr>
            <p:nvPr/>
          </p:nvCxnSpPr>
          <p:spPr>
            <a:xfrm>
              <a:off x="7025640" y="1101983"/>
              <a:ext cx="1139619" cy="833961"/>
            </a:xfrm>
            <a:prstGeom prst="line">
              <a:avLst/>
            </a:prstGeom>
          </p:spPr>
          <p:style>
            <a:lnRef idx="1">
              <a:schemeClr val="accent1"/>
            </a:lnRef>
            <a:fillRef idx="0">
              <a:schemeClr val="accent1"/>
            </a:fillRef>
            <a:effectRef idx="0">
              <a:schemeClr val="accent1"/>
            </a:effectRef>
            <a:fontRef idx="minor">
              <a:schemeClr val="tx1"/>
            </a:fontRef>
          </p:style>
        </p:cxnSp>
        <p:sp>
          <p:nvSpPr>
            <p:cNvPr id="85" name="手繪多邊形: 圖案 84"/>
            <p:cNvSpPr/>
            <p:nvPr/>
          </p:nvSpPr>
          <p:spPr>
            <a:xfrm>
              <a:off x="5501640" y="473010"/>
              <a:ext cx="3230880" cy="1524323"/>
            </a:xfrm>
            <a:custGeom>
              <a:avLst/>
              <a:gdLst>
                <a:gd name="connsiteX0" fmla="*/ 0 w 3230880"/>
                <a:gd name="connsiteY0" fmla="*/ 1417643 h 1524323"/>
                <a:gd name="connsiteX1" fmla="*/ 1158240 w 3230880"/>
                <a:gd name="connsiteY1" fmla="*/ 323 h 1524323"/>
                <a:gd name="connsiteX2" fmla="*/ 3230880 w 3230880"/>
                <a:gd name="connsiteY2" fmla="*/ 1524323 h 1524323"/>
                <a:gd name="connsiteX3" fmla="*/ 3230880 w 3230880"/>
                <a:gd name="connsiteY3" fmla="*/ 1524323 h 1524323"/>
              </a:gdLst>
              <a:ahLst/>
              <a:cxnLst>
                <a:cxn ang="0">
                  <a:pos x="connsiteX0" y="connsiteY0"/>
                </a:cxn>
                <a:cxn ang="0">
                  <a:pos x="connsiteX1" y="connsiteY1"/>
                </a:cxn>
                <a:cxn ang="0">
                  <a:pos x="connsiteX2" y="connsiteY2"/>
                </a:cxn>
                <a:cxn ang="0">
                  <a:pos x="connsiteX3" y="connsiteY3"/>
                </a:cxn>
              </a:cxnLst>
              <a:rect l="l" t="t" r="r" b="b"/>
              <a:pathLst>
                <a:path w="3230880" h="1524323">
                  <a:moveTo>
                    <a:pt x="0" y="1417643"/>
                  </a:moveTo>
                  <a:cubicBezTo>
                    <a:pt x="309880" y="700093"/>
                    <a:pt x="619760" y="-17457"/>
                    <a:pt x="1158240" y="323"/>
                  </a:cubicBezTo>
                  <a:cubicBezTo>
                    <a:pt x="1696720" y="18103"/>
                    <a:pt x="3230880" y="1524323"/>
                    <a:pt x="3230880" y="1524323"/>
                  </a:cubicBezTo>
                  <a:lnTo>
                    <a:pt x="3230880" y="1524323"/>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dirty="0"/>
            </a:p>
          </p:txBody>
        </p:sp>
        <p:sp>
          <p:nvSpPr>
            <p:cNvPr id="89" name="橢圓 88"/>
            <p:cNvSpPr/>
            <p:nvPr/>
          </p:nvSpPr>
          <p:spPr>
            <a:xfrm>
              <a:off x="6710487" y="2577562"/>
              <a:ext cx="259080" cy="272393"/>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91" name="橢圓 90"/>
            <p:cNvSpPr/>
            <p:nvPr/>
          </p:nvSpPr>
          <p:spPr>
            <a:xfrm>
              <a:off x="6612563" y="1568374"/>
              <a:ext cx="227464" cy="1633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98" name="橢圓 97"/>
            <p:cNvSpPr/>
            <p:nvPr/>
          </p:nvSpPr>
          <p:spPr>
            <a:xfrm>
              <a:off x="6629400" y="1935808"/>
              <a:ext cx="274320" cy="274320"/>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99" name="橢圓 98"/>
            <p:cNvSpPr/>
            <p:nvPr/>
          </p:nvSpPr>
          <p:spPr>
            <a:xfrm>
              <a:off x="6982160" y="1920424"/>
              <a:ext cx="273381" cy="2733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100" name="橢圓 99"/>
            <p:cNvSpPr/>
            <p:nvPr/>
          </p:nvSpPr>
          <p:spPr>
            <a:xfrm>
              <a:off x="6279349" y="1983925"/>
              <a:ext cx="273381" cy="2733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cxnSp>
          <p:nvCxnSpPr>
            <p:cNvPr id="106" name="直線接點 105"/>
            <p:cNvCxnSpPr>
              <a:stCxn id="99" idx="4"/>
              <a:endCxn id="89" idx="0"/>
            </p:cNvCxnSpPr>
            <p:nvPr/>
          </p:nvCxnSpPr>
          <p:spPr>
            <a:xfrm flipH="1">
              <a:off x="6840027" y="2193805"/>
              <a:ext cx="278824" cy="383757"/>
            </a:xfrm>
            <a:prstGeom prst="line">
              <a:avLst/>
            </a:prstGeom>
          </p:spPr>
          <p:style>
            <a:lnRef idx="1">
              <a:schemeClr val="accent1"/>
            </a:lnRef>
            <a:fillRef idx="0">
              <a:schemeClr val="accent1"/>
            </a:fillRef>
            <a:effectRef idx="0">
              <a:schemeClr val="accent1"/>
            </a:effectRef>
            <a:fontRef idx="minor">
              <a:schemeClr val="tx1"/>
            </a:fontRef>
          </p:style>
        </p:cxnSp>
        <p:cxnSp>
          <p:nvCxnSpPr>
            <p:cNvPr id="108" name="直線接點 107"/>
            <p:cNvCxnSpPr>
              <a:stCxn id="100" idx="4"/>
              <a:endCxn id="89" idx="1"/>
            </p:cNvCxnSpPr>
            <p:nvPr/>
          </p:nvCxnSpPr>
          <p:spPr>
            <a:xfrm>
              <a:off x="6416040" y="2257306"/>
              <a:ext cx="332388" cy="360147"/>
            </a:xfrm>
            <a:prstGeom prst="line">
              <a:avLst/>
            </a:prstGeom>
          </p:spPr>
          <p:style>
            <a:lnRef idx="1">
              <a:schemeClr val="accent1"/>
            </a:lnRef>
            <a:fillRef idx="0">
              <a:schemeClr val="accent1"/>
            </a:fillRef>
            <a:effectRef idx="0">
              <a:schemeClr val="accent1"/>
            </a:effectRef>
            <a:fontRef idx="minor">
              <a:schemeClr val="tx1"/>
            </a:fontRef>
          </p:style>
        </p:cxnSp>
        <p:cxnSp>
          <p:nvCxnSpPr>
            <p:cNvPr id="110" name="直線接點 109"/>
            <p:cNvCxnSpPr>
              <a:stCxn id="91" idx="4"/>
              <a:endCxn id="98" idx="0"/>
            </p:cNvCxnSpPr>
            <p:nvPr/>
          </p:nvCxnSpPr>
          <p:spPr>
            <a:xfrm>
              <a:off x="6726295" y="1731714"/>
              <a:ext cx="40265" cy="20409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2" name="直線接點 111"/>
            <p:cNvCxnSpPr>
              <a:stCxn id="91" idx="3"/>
              <a:endCxn id="74" idx="7"/>
            </p:cNvCxnSpPr>
            <p:nvPr/>
          </p:nvCxnSpPr>
          <p:spPr>
            <a:xfrm flipH="1">
              <a:off x="6162507" y="1707793"/>
              <a:ext cx="483367" cy="251489"/>
            </a:xfrm>
            <a:prstGeom prst="line">
              <a:avLst/>
            </a:prstGeom>
          </p:spPr>
          <p:style>
            <a:lnRef idx="1">
              <a:schemeClr val="accent1"/>
            </a:lnRef>
            <a:fillRef idx="0">
              <a:schemeClr val="accent1"/>
            </a:fillRef>
            <a:effectRef idx="0">
              <a:schemeClr val="accent1"/>
            </a:effectRef>
            <a:fontRef idx="minor">
              <a:schemeClr val="tx1"/>
            </a:fontRef>
          </p:style>
        </p:cxnSp>
      </p:grpSp>
      <p:graphicFrame>
        <p:nvGraphicFramePr>
          <p:cNvPr id="125" name="物件 124"/>
          <p:cNvGraphicFramePr>
            <a:graphicFrameLocks noChangeAspect="1"/>
          </p:cNvGraphicFramePr>
          <p:nvPr>
            <p:extLst/>
          </p:nvPr>
        </p:nvGraphicFramePr>
        <p:xfrm>
          <a:off x="6395423" y="4759195"/>
          <a:ext cx="1597253" cy="1032310"/>
        </p:xfrm>
        <a:graphic>
          <a:graphicData uri="http://schemas.openxmlformats.org/presentationml/2006/ole">
            <mc:AlternateContent xmlns:mc="http://schemas.openxmlformats.org/markup-compatibility/2006">
              <mc:Choice xmlns:v="urn:schemas-microsoft-com:vml" Requires="v">
                <p:oleObj spid="_x0000_s74756" r:id="rId3" imgW="6352920" imgH="4106520" progId="">
                  <p:embed/>
                </p:oleObj>
              </mc:Choice>
              <mc:Fallback>
                <p:oleObj r:id="rId3" imgW="6352920" imgH="4106520" progId="">
                  <p:embed/>
                  <p:pic>
                    <p:nvPicPr>
                      <p:cNvPr id="125" name="物件 1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5423" y="4759195"/>
                        <a:ext cx="1597253" cy="1032310"/>
                      </a:xfrm>
                      <a:prstGeom prst="rect">
                        <a:avLst/>
                      </a:prstGeom>
                      <a:noFill/>
                    </p:spPr>
                  </p:pic>
                </p:oleObj>
              </mc:Fallback>
            </mc:AlternateContent>
          </a:graphicData>
        </a:graphic>
      </p:graphicFrame>
      <p:cxnSp>
        <p:nvCxnSpPr>
          <p:cNvPr id="130" name="直線單箭頭接點 129"/>
          <p:cNvCxnSpPr/>
          <p:nvPr/>
        </p:nvCxnSpPr>
        <p:spPr>
          <a:xfrm>
            <a:off x="1930482" y="1618653"/>
            <a:ext cx="3167298" cy="2283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1" name="文字方塊 130"/>
          <p:cNvSpPr txBox="1"/>
          <p:nvPr/>
        </p:nvSpPr>
        <p:spPr>
          <a:xfrm>
            <a:off x="2923966" y="1312554"/>
            <a:ext cx="1238994" cy="300082"/>
          </a:xfrm>
          <a:prstGeom prst="rect">
            <a:avLst/>
          </a:prstGeom>
          <a:noFill/>
        </p:spPr>
        <p:txBody>
          <a:bodyPr wrap="none" rtlCol="0">
            <a:spAutoFit/>
          </a:bodyPr>
          <a:lstStyle/>
          <a:p>
            <a:r>
              <a:rPr lang="en-US" altLang="zh-TW" sz="1350" dirty="0"/>
              <a:t>Another layout</a:t>
            </a:r>
            <a:endParaRPr lang="zh-TW" altLang="en-US" sz="1350" dirty="0"/>
          </a:p>
        </p:txBody>
      </p:sp>
      <p:cxnSp>
        <p:nvCxnSpPr>
          <p:cNvPr id="133" name="直線單箭頭接點 132"/>
          <p:cNvCxnSpPr/>
          <p:nvPr/>
        </p:nvCxnSpPr>
        <p:spPr>
          <a:xfrm flipH="1">
            <a:off x="3461176" y="2358974"/>
            <a:ext cx="2185244" cy="10972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5" name="直線單箭頭接點 134"/>
          <p:cNvCxnSpPr/>
          <p:nvPr/>
        </p:nvCxnSpPr>
        <p:spPr>
          <a:xfrm>
            <a:off x="3783331" y="4418950"/>
            <a:ext cx="2369036" cy="7359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6" name="文字方塊 135"/>
          <p:cNvSpPr txBox="1"/>
          <p:nvPr/>
        </p:nvSpPr>
        <p:spPr>
          <a:xfrm>
            <a:off x="4354830" y="3330445"/>
            <a:ext cx="1418209" cy="300082"/>
          </a:xfrm>
          <a:prstGeom prst="rect">
            <a:avLst/>
          </a:prstGeom>
          <a:noFill/>
        </p:spPr>
        <p:txBody>
          <a:bodyPr wrap="none" rtlCol="0">
            <a:spAutoFit/>
          </a:bodyPr>
          <a:lstStyle/>
          <a:p>
            <a:r>
              <a:rPr lang="en-US" altLang="zh-TW" sz="1350" dirty="0"/>
              <a:t>Edge join with Q</a:t>
            </a:r>
            <a:r>
              <a:rPr lang="en-US" altLang="zh-TW" sz="1350" baseline="-25000" dirty="0"/>
              <a:t> 3</a:t>
            </a:r>
            <a:endParaRPr lang="zh-TW" altLang="en-US" sz="1350" baseline="-25000" dirty="0"/>
          </a:p>
        </p:txBody>
      </p:sp>
      <p:sp>
        <p:nvSpPr>
          <p:cNvPr id="137" name="文字方塊 136"/>
          <p:cNvSpPr txBox="1"/>
          <p:nvPr/>
        </p:nvSpPr>
        <p:spPr>
          <a:xfrm>
            <a:off x="4457701" y="4418950"/>
            <a:ext cx="1583703" cy="300082"/>
          </a:xfrm>
          <a:prstGeom prst="rect">
            <a:avLst/>
          </a:prstGeom>
          <a:noFill/>
        </p:spPr>
        <p:txBody>
          <a:bodyPr wrap="none" rtlCol="0">
            <a:spAutoFit/>
          </a:bodyPr>
          <a:lstStyle/>
          <a:p>
            <a:r>
              <a:rPr lang="en-US" altLang="zh-TW" sz="1350" dirty="0"/>
              <a:t>Repeated operation</a:t>
            </a:r>
            <a:endParaRPr lang="zh-TW" altLang="en-US" sz="1350" dirty="0"/>
          </a:p>
        </p:txBody>
      </p:sp>
    </p:spTree>
    <p:extLst>
      <p:ext uri="{BB962C8B-B14F-4D97-AF65-F5344CB8AC3E}">
        <p14:creationId xmlns:p14="http://schemas.microsoft.com/office/powerpoint/2010/main" val="15141329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1"/>
          </p:nvPr>
        </p:nvSpPr>
        <p:spPr/>
        <p:txBody>
          <a:bodyPr/>
          <a:lstStyle/>
          <a:p>
            <a:endParaRPr lang="zh-TW" altLang="en-US"/>
          </a:p>
        </p:txBody>
      </p:sp>
      <p:sp>
        <p:nvSpPr>
          <p:cNvPr id="3" name="投影片編號版面配置區 2"/>
          <p:cNvSpPr>
            <a:spLocks noGrp="1"/>
          </p:cNvSpPr>
          <p:nvPr>
            <p:ph type="sldNum" sz="quarter" idx="12"/>
          </p:nvPr>
        </p:nvSpPr>
        <p:spPr/>
        <p:txBody>
          <a:bodyPr/>
          <a:lstStyle/>
          <a:p>
            <a:fld id="{C1EEC68E-45FA-4B63-81C9-A47A83E88D05}" type="slidenum">
              <a:rPr lang="zh-TW" altLang="en-US" smtClean="0"/>
              <a:t>49</a:t>
            </a:fld>
            <a:endParaRPr lang="zh-TW" altLang="en-US"/>
          </a:p>
        </p:txBody>
      </p:sp>
      <p:sp>
        <p:nvSpPr>
          <p:cNvPr id="4" name="Rectangle 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graphicFrame>
        <p:nvGraphicFramePr>
          <p:cNvPr id="7" name="Object 9"/>
          <p:cNvGraphicFramePr>
            <a:graphicFrameLocks noChangeAspect="1"/>
          </p:cNvGraphicFramePr>
          <p:nvPr/>
        </p:nvGraphicFramePr>
        <p:xfrm>
          <a:off x="1979712" y="1412776"/>
          <a:ext cx="5276850" cy="3200400"/>
        </p:xfrm>
        <a:graphic>
          <a:graphicData uri="http://schemas.openxmlformats.org/presentationml/2006/ole">
            <mc:AlternateContent xmlns:mc="http://schemas.openxmlformats.org/markup-compatibility/2006">
              <mc:Choice xmlns:v="urn:schemas-microsoft-com:vml" Requires="v">
                <p:oleObj spid="_x0000_s75780" name="VISIO" r:id="rId3" imgW="6240240" imgH="3791880" progId="Visio.Drawing.6">
                  <p:embed/>
                </p:oleObj>
              </mc:Choice>
              <mc:Fallback>
                <p:oleObj name="VISIO" r:id="rId3" imgW="6240240" imgH="3791880" progId="Visio.Drawing.6">
                  <p:embed/>
                  <p:pic>
                    <p:nvPicPr>
                      <p:cNvPr id="7" name="Object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9712" y="1412776"/>
                        <a:ext cx="5276850" cy="3200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3438165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graphicFrame>
        <p:nvGraphicFramePr>
          <p:cNvPr id="4" name="物件 3"/>
          <p:cNvGraphicFramePr>
            <a:graphicFrameLocks noChangeAspect="1"/>
          </p:cNvGraphicFramePr>
          <p:nvPr>
            <p:extLst>
              <p:ext uri="{D42A27DB-BD31-4B8C-83A1-F6EECF244321}">
                <p14:modId xmlns:p14="http://schemas.microsoft.com/office/powerpoint/2010/main" val="2074322767"/>
              </p:ext>
            </p:extLst>
          </p:nvPr>
        </p:nvGraphicFramePr>
        <p:xfrm>
          <a:off x="827584" y="332656"/>
          <a:ext cx="5267325" cy="3552825"/>
        </p:xfrm>
        <a:graphic>
          <a:graphicData uri="http://schemas.openxmlformats.org/presentationml/2006/ole">
            <mc:AlternateContent xmlns:mc="http://schemas.openxmlformats.org/markup-compatibility/2006">
              <mc:Choice xmlns:v="urn:schemas-microsoft-com:vml" Requires="v">
                <p:oleObj spid="_x0000_s30859" r:id="rId3" imgW="5697474" imgH="3842004" progId="Visio.Drawing.6">
                  <p:embed/>
                </p:oleObj>
              </mc:Choice>
              <mc:Fallback>
                <p:oleObj r:id="rId3" imgW="5697474" imgH="3842004" progId="Visio.Drawing.6">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584" y="332656"/>
                        <a:ext cx="5267325" cy="3552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C1EEC68E-45FA-4B63-81C9-A47A83E88D05}" type="slidenum">
              <a:rPr lang="zh-TW" altLang="en-US" smtClean="0"/>
              <a:t>5</a:t>
            </a:fld>
            <a:endParaRPr lang="zh-TW" altLang="en-US" dirty="0"/>
          </a:p>
        </p:txBody>
      </p:sp>
      <p:graphicFrame>
        <p:nvGraphicFramePr>
          <p:cNvPr id="9" name="物件 8"/>
          <p:cNvGraphicFramePr>
            <a:graphicFrameLocks noChangeAspect="1"/>
          </p:cNvGraphicFramePr>
          <p:nvPr>
            <p:extLst>
              <p:ext uri="{D42A27DB-BD31-4B8C-83A1-F6EECF244321}">
                <p14:modId xmlns:p14="http://schemas.microsoft.com/office/powerpoint/2010/main" val="1113898767"/>
              </p:ext>
            </p:extLst>
          </p:nvPr>
        </p:nvGraphicFramePr>
        <p:xfrm>
          <a:off x="6019800" y="3717032"/>
          <a:ext cx="2728715" cy="2496269"/>
        </p:xfrm>
        <a:graphic>
          <a:graphicData uri="http://schemas.openxmlformats.org/presentationml/2006/ole">
            <mc:AlternateContent xmlns:mc="http://schemas.openxmlformats.org/markup-compatibility/2006">
              <mc:Choice xmlns:v="urn:schemas-microsoft-com:vml" Requires="v">
                <p:oleObj spid="_x0000_s30860" name="Visio" r:id="rId5" imgW="5151882" imgH="4717923" progId="Visio.Drawing.6">
                  <p:embed/>
                </p:oleObj>
              </mc:Choice>
              <mc:Fallback>
                <p:oleObj name="Visio" r:id="rId5" imgW="5151882" imgH="4717923" progId="Visio.Drawing.6">
                  <p:embed/>
                  <p:pic>
                    <p:nvPicPr>
                      <p:cNvPr id="4" name="物件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9800" y="3717032"/>
                        <a:ext cx="2728715" cy="2496269"/>
                      </a:xfrm>
                      <a:prstGeom prst="rect">
                        <a:avLst/>
                      </a:prstGeom>
                      <a:noFill/>
                    </p:spPr>
                  </p:pic>
                </p:oleObj>
              </mc:Fallback>
            </mc:AlternateContent>
          </a:graphicData>
        </a:graphic>
      </p:graphicFrame>
    </p:spTree>
    <p:extLst>
      <p:ext uri="{BB962C8B-B14F-4D97-AF65-F5344CB8AC3E}">
        <p14:creationId xmlns:p14="http://schemas.microsoft.com/office/powerpoint/2010/main" val="33336953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1"/>
          </p:nvPr>
        </p:nvSpPr>
        <p:spPr/>
        <p:txBody>
          <a:bodyPr/>
          <a:lstStyle/>
          <a:p>
            <a:endParaRPr lang="zh-TW" altLang="en-US"/>
          </a:p>
        </p:txBody>
      </p:sp>
      <p:sp>
        <p:nvSpPr>
          <p:cNvPr id="3" name="投影片編號版面配置區 2"/>
          <p:cNvSpPr>
            <a:spLocks noGrp="1"/>
          </p:cNvSpPr>
          <p:nvPr>
            <p:ph type="sldNum" sz="quarter" idx="12"/>
          </p:nvPr>
        </p:nvSpPr>
        <p:spPr/>
        <p:txBody>
          <a:bodyPr/>
          <a:lstStyle/>
          <a:p>
            <a:fld id="{C1EEC68E-45FA-4B63-81C9-A47A83E88D05}" type="slidenum">
              <a:rPr lang="zh-TW" altLang="en-US" smtClean="0"/>
              <a:t>50</a:t>
            </a:fld>
            <a:endParaRPr lang="zh-TW" altLang="en-US"/>
          </a:p>
        </p:txBody>
      </p:sp>
      <p:graphicFrame>
        <p:nvGraphicFramePr>
          <p:cNvPr id="4" name="Object 8"/>
          <p:cNvGraphicFramePr>
            <a:graphicFrameLocks noChangeAspect="1"/>
          </p:cNvGraphicFramePr>
          <p:nvPr/>
        </p:nvGraphicFramePr>
        <p:xfrm>
          <a:off x="1979712" y="1628800"/>
          <a:ext cx="4343400" cy="3200400"/>
        </p:xfrm>
        <a:graphic>
          <a:graphicData uri="http://schemas.openxmlformats.org/presentationml/2006/ole">
            <mc:AlternateContent xmlns:mc="http://schemas.openxmlformats.org/markup-compatibility/2006">
              <mc:Choice xmlns:v="urn:schemas-microsoft-com:vml" Requires="v">
                <p:oleObj spid="_x0000_s76804" name="VISIO" r:id="rId3" imgW="4614120" imgH="3396240" progId="Visio.Drawing.6">
                  <p:embed/>
                </p:oleObj>
              </mc:Choice>
              <mc:Fallback>
                <p:oleObj name="VISIO" r:id="rId3" imgW="4614120" imgH="3396240" progId="Visio.Drawing.6">
                  <p:embed/>
                  <p:pic>
                    <p:nvPicPr>
                      <p:cNvPr id="4"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9712" y="1628800"/>
                        <a:ext cx="4343400" cy="3200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文字方塊 4"/>
          <p:cNvSpPr txBox="1"/>
          <p:nvPr/>
        </p:nvSpPr>
        <p:spPr>
          <a:xfrm>
            <a:off x="1979712" y="908720"/>
            <a:ext cx="4573488" cy="369332"/>
          </a:xfrm>
          <a:prstGeom prst="rect">
            <a:avLst/>
          </a:prstGeom>
          <a:noFill/>
        </p:spPr>
        <p:txBody>
          <a:bodyPr wrap="square" rtlCol="0">
            <a:spAutoFit/>
          </a:bodyPr>
          <a:lstStyle/>
          <a:p>
            <a:r>
              <a:rPr lang="en-US" altLang="zh-TW" dirty="0"/>
              <a:t>Not 1-edge fault tolerant Hamiltonian </a:t>
            </a:r>
            <a:r>
              <a:rPr lang="en-US" altLang="zh-TW" dirty="0" err="1"/>
              <a:t>laceable</a:t>
            </a:r>
            <a:endParaRPr lang="zh-TW" altLang="en-US" dirty="0"/>
          </a:p>
        </p:txBody>
      </p:sp>
    </p:spTree>
    <p:extLst>
      <p:ext uri="{BB962C8B-B14F-4D97-AF65-F5344CB8AC3E}">
        <p14:creationId xmlns:p14="http://schemas.microsoft.com/office/powerpoint/2010/main" val="35787479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1"/>
          </p:nvPr>
        </p:nvSpPr>
        <p:spPr/>
        <p:txBody>
          <a:bodyPr/>
          <a:lstStyle/>
          <a:p>
            <a:endParaRPr lang="zh-TW" altLang="en-US"/>
          </a:p>
        </p:txBody>
      </p:sp>
      <p:sp>
        <p:nvSpPr>
          <p:cNvPr id="3" name="投影片編號版面配置區 2"/>
          <p:cNvSpPr>
            <a:spLocks noGrp="1"/>
          </p:cNvSpPr>
          <p:nvPr>
            <p:ph type="sldNum" sz="quarter" idx="12"/>
          </p:nvPr>
        </p:nvSpPr>
        <p:spPr/>
        <p:txBody>
          <a:bodyPr/>
          <a:lstStyle/>
          <a:p>
            <a:fld id="{C1EEC68E-45FA-4B63-81C9-A47A83E88D05}" type="slidenum">
              <a:rPr lang="zh-TW" altLang="en-US" smtClean="0"/>
              <a:t>51</a:t>
            </a:fld>
            <a:endParaRPr lang="zh-TW" altLang="en-US"/>
          </a:p>
        </p:txBody>
      </p:sp>
      <p:graphicFrame>
        <p:nvGraphicFramePr>
          <p:cNvPr id="4" name="Object 6"/>
          <p:cNvGraphicFramePr>
            <a:graphicFrameLocks noChangeAspect="1"/>
          </p:cNvGraphicFramePr>
          <p:nvPr/>
        </p:nvGraphicFramePr>
        <p:xfrm>
          <a:off x="2268711" y="1196752"/>
          <a:ext cx="4606578" cy="3409662"/>
        </p:xfrm>
        <a:graphic>
          <a:graphicData uri="http://schemas.openxmlformats.org/presentationml/2006/ole">
            <mc:AlternateContent xmlns:mc="http://schemas.openxmlformats.org/markup-compatibility/2006">
              <mc:Choice xmlns:v="urn:schemas-microsoft-com:vml" Requires="v">
                <p:oleObj spid="_x0000_s77828" name="VISIO" r:id="rId3" imgW="4660920" imgH="3443040" progId="Visio.Drawing.6">
                  <p:embed/>
                </p:oleObj>
              </mc:Choice>
              <mc:Fallback>
                <p:oleObj name="VISIO" r:id="rId3" imgW="4660920" imgH="3443040" progId="Visio.Drawing.6">
                  <p:embed/>
                  <p:pic>
                    <p:nvPicPr>
                      <p:cNvPr id="4"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8711" y="1196752"/>
                        <a:ext cx="4606578" cy="3409662"/>
                      </a:xfrm>
                      <a:prstGeom prst="rect">
                        <a:avLst/>
                      </a:prstGeom>
                      <a:noFill/>
                    </p:spPr>
                  </p:pic>
                </p:oleObj>
              </mc:Fallback>
            </mc:AlternateContent>
          </a:graphicData>
        </a:graphic>
      </p:graphicFrame>
      <p:sp>
        <p:nvSpPr>
          <p:cNvPr id="5" name="文字方塊 4"/>
          <p:cNvSpPr txBox="1"/>
          <p:nvPr/>
        </p:nvSpPr>
        <p:spPr>
          <a:xfrm>
            <a:off x="2051720" y="404664"/>
            <a:ext cx="3744416" cy="369332"/>
          </a:xfrm>
          <a:prstGeom prst="rect">
            <a:avLst/>
          </a:prstGeom>
          <a:noFill/>
        </p:spPr>
        <p:txBody>
          <a:bodyPr wrap="square" rtlCol="0">
            <a:spAutoFit/>
          </a:bodyPr>
          <a:lstStyle/>
          <a:p>
            <a:r>
              <a:rPr lang="en-US" altLang="zh-TW" dirty="0"/>
              <a:t>Not hyper Hamiltonian </a:t>
            </a:r>
            <a:r>
              <a:rPr lang="en-US" altLang="zh-TW" dirty="0" err="1"/>
              <a:t>laceable</a:t>
            </a:r>
            <a:endParaRPr lang="zh-TW" altLang="en-US" dirty="0"/>
          </a:p>
        </p:txBody>
      </p:sp>
    </p:spTree>
    <p:extLst>
      <p:ext uri="{BB962C8B-B14F-4D97-AF65-F5344CB8AC3E}">
        <p14:creationId xmlns:p14="http://schemas.microsoft.com/office/powerpoint/2010/main" val="33738274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1"/>
          </p:nvPr>
        </p:nvSpPr>
        <p:spPr/>
        <p:txBody>
          <a:bodyPr/>
          <a:lstStyle/>
          <a:p>
            <a:endParaRPr lang="zh-TW" altLang="en-US"/>
          </a:p>
        </p:txBody>
      </p:sp>
      <p:sp>
        <p:nvSpPr>
          <p:cNvPr id="3" name="投影片編號版面配置區 2"/>
          <p:cNvSpPr>
            <a:spLocks noGrp="1"/>
          </p:cNvSpPr>
          <p:nvPr>
            <p:ph type="sldNum" sz="quarter" idx="12"/>
          </p:nvPr>
        </p:nvSpPr>
        <p:spPr/>
        <p:txBody>
          <a:bodyPr/>
          <a:lstStyle/>
          <a:p>
            <a:fld id="{C1EEC68E-45FA-4B63-81C9-A47A83E88D05}" type="slidenum">
              <a:rPr lang="zh-TW" altLang="en-US" smtClean="0"/>
              <a:t>52</a:t>
            </a:fld>
            <a:endParaRPr lang="zh-TW" altLang="en-US"/>
          </a:p>
        </p:txBody>
      </p:sp>
      <p:grpSp>
        <p:nvGrpSpPr>
          <p:cNvPr id="12" name="群組 11"/>
          <p:cNvGrpSpPr/>
          <p:nvPr/>
        </p:nvGrpSpPr>
        <p:grpSpPr>
          <a:xfrm>
            <a:off x="2123728" y="1196752"/>
            <a:ext cx="5138804" cy="3816424"/>
            <a:chOff x="2123728" y="1196752"/>
            <a:chExt cx="5138804" cy="3816424"/>
          </a:xfrm>
        </p:grpSpPr>
        <p:pic>
          <p:nvPicPr>
            <p:cNvPr id="4" name="圖片 3"/>
            <p:cNvPicPr>
              <a:picLocks noChangeAspect="1"/>
            </p:cNvPicPr>
            <p:nvPr/>
          </p:nvPicPr>
          <p:blipFill>
            <a:blip r:embed="rId2"/>
            <a:stretch>
              <a:fillRect/>
            </a:stretch>
          </p:blipFill>
          <p:spPr>
            <a:xfrm>
              <a:off x="2123728" y="1196752"/>
              <a:ext cx="4090330" cy="3816424"/>
            </a:xfrm>
            <a:prstGeom prst="rect">
              <a:avLst/>
            </a:prstGeom>
          </p:spPr>
        </p:pic>
        <p:pic>
          <p:nvPicPr>
            <p:cNvPr id="5" name="圖片 4"/>
            <p:cNvPicPr>
              <a:picLocks noChangeAspect="1"/>
            </p:cNvPicPr>
            <p:nvPr/>
          </p:nvPicPr>
          <p:blipFill>
            <a:blip r:embed="rId3"/>
            <a:stretch>
              <a:fillRect/>
            </a:stretch>
          </p:blipFill>
          <p:spPr>
            <a:xfrm>
              <a:off x="5843867" y="1412776"/>
              <a:ext cx="1418665" cy="1440160"/>
            </a:xfrm>
            <a:prstGeom prst="rect">
              <a:avLst/>
            </a:prstGeom>
          </p:spPr>
        </p:pic>
        <p:pic>
          <p:nvPicPr>
            <p:cNvPr id="6" name="圖片 5"/>
            <p:cNvPicPr>
              <a:picLocks noChangeAspect="1"/>
            </p:cNvPicPr>
            <p:nvPr/>
          </p:nvPicPr>
          <p:blipFill>
            <a:blip r:embed="rId4"/>
            <a:stretch>
              <a:fillRect/>
            </a:stretch>
          </p:blipFill>
          <p:spPr>
            <a:xfrm>
              <a:off x="3631466" y="2348880"/>
              <a:ext cx="526666" cy="573829"/>
            </a:xfrm>
            <a:prstGeom prst="rect">
              <a:avLst/>
            </a:prstGeom>
          </p:spPr>
        </p:pic>
        <p:pic>
          <p:nvPicPr>
            <p:cNvPr id="7" name="圖片 6"/>
            <p:cNvPicPr>
              <a:picLocks noChangeAspect="1"/>
            </p:cNvPicPr>
            <p:nvPr/>
          </p:nvPicPr>
          <p:blipFill>
            <a:blip r:embed="rId5"/>
            <a:stretch>
              <a:fillRect/>
            </a:stretch>
          </p:blipFill>
          <p:spPr>
            <a:xfrm>
              <a:off x="4158132" y="3109120"/>
              <a:ext cx="381000" cy="438150"/>
            </a:xfrm>
            <a:prstGeom prst="rect">
              <a:avLst/>
            </a:prstGeom>
          </p:spPr>
        </p:pic>
        <p:sp>
          <p:nvSpPr>
            <p:cNvPr id="8" name="橢圓 7"/>
            <p:cNvSpPr/>
            <p:nvPr/>
          </p:nvSpPr>
          <p:spPr>
            <a:xfrm>
              <a:off x="4427984" y="3599305"/>
              <a:ext cx="72008" cy="117727"/>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橢圓 8"/>
            <p:cNvSpPr/>
            <p:nvPr/>
          </p:nvSpPr>
          <p:spPr>
            <a:xfrm>
              <a:off x="3635896" y="2231153"/>
              <a:ext cx="72008" cy="117727"/>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3" name="文字方塊 12"/>
          <p:cNvSpPr txBox="1"/>
          <p:nvPr/>
        </p:nvSpPr>
        <p:spPr>
          <a:xfrm>
            <a:off x="2411760" y="620688"/>
            <a:ext cx="4141440" cy="369332"/>
          </a:xfrm>
          <a:prstGeom prst="rect">
            <a:avLst/>
          </a:prstGeom>
          <a:noFill/>
        </p:spPr>
        <p:txBody>
          <a:bodyPr wrap="square" rtlCol="0">
            <a:spAutoFit/>
          </a:bodyPr>
          <a:lstStyle/>
          <a:p>
            <a:r>
              <a:rPr lang="en-US" altLang="zh-TW" dirty="0"/>
              <a:t>Not 1p-fault tolerant Hamiltonian</a:t>
            </a:r>
            <a:endParaRPr lang="zh-TW" altLang="en-US" dirty="0"/>
          </a:p>
        </p:txBody>
      </p:sp>
    </p:spTree>
    <p:extLst>
      <p:ext uri="{BB962C8B-B14F-4D97-AF65-F5344CB8AC3E}">
        <p14:creationId xmlns:p14="http://schemas.microsoft.com/office/powerpoint/2010/main" val="18298488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1"/>
          </p:nvPr>
        </p:nvSpPr>
        <p:spPr/>
        <p:txBody>
          <a:bodyPr/>
          <a:lstStyle/>
          <a:p>
            <a:endParaRPr lang="zh-TW" altLang="en-US"/>
          </a:p>
        </p:txBody>
      </p:sp>
      <p:sp>
        <p:nvSpPr>
          <p:cNvPr id="3" name="投影片編號版面配置區 2"/>
          <p:cNvSpPr>
            <a:spLocks noGrp="1"/>
          </p:cNvSpPr>
          <p:nvPr>
            <p:ph type="sldNum" sz="quarter" idx="12"/>
          </p:nvPr>
        </p:nvSpPr>
        <p:spPr/>
        <p:txBody>
          <a:bodyPr/>
          <a:lstStyle/>
          <a:p>
            <a:fld id="{C1EEC68E-45FA-4B63-81C9-A47A83E88D05}" type="slidenum">
              <a:rPr lang="zh-TW" altLang="en-US" smtClean="0"/>
              <a:t>53</a:t>
            </a:fld>
            <a:endParaRPr lang="zh-TW" altLang="en-US"/>
          </a:p>
        </p:txBody>
      </p:sp>
      <p:graphicFrame>
        <p:nvGraphicFramePr>
          <p:cNvPr id="4" name="Object 9"/>
          <p:cNvGraphicFramePr>
            <a:graphicFrameLocks noChangeAspect="1"/>
          </p:cNvGraphicFramePr>
          <p:nvPr/>
        </p:nvGraphicFramePr>
        <p:xfrm>
          <a:off x="1979712" y="1412776"/>
          <a:ext cx="5276850" cy="3200400"/>
        </p:xfrm>
        <a:graphic>
          <a:graphicData uri="http://schemas.openxmlformats.org/presentationml/2006/ole">
            <mc:AlternateContent xmlns:mc="http://schemas.openxmlformats.org/markup-compatibility/2006">
              <mc:Choice xmlns:v="urn:schemas-microsoft-com:vml" Requires="v">
                <p:oleObj spid="_x0000_s78852" name="VISIO" r:id="rId3" imgW="6240240" imgH="3791880" progId="Visio.Drawing.6">
                  <p:embed/>
                </p:oleObj>
              </mc:Choice>
              <mc:Fallback>
                <p:oleObj name="VISIO" r:id="rId3" imgW="6240240" imgH="3791880" progId="Visio.Drawing.6">
                  <p:embed/>
                  <p:pic>
                    <p:nvPicPr>
                      <p:cNvPr id="4" name="Object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9712" y="1412776"/>
                        <a:ext cx="5276850" cy="3200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文字方塊 4"/>
          <p:cNvSpPr txBox="1"/>
          <p:nvPr/>
        </p:nvSpPr>
        <p:spPr>
          <a:xfrm>
            <a:off x="1691680" y="476672"/>
            <a:ext cx="4536504" cy="923330"/>
          </a:xfrm>
          <a:prstGeom prst="rect">
            <a:avLst/>
          </a:prstGeom>
          <a:noFill/>
        </p:spPr>
        <p:txBody>
          <a:bodyPr wrap="square" rtlCol="0">
            <a:spAutoFit/>
          </a:bodyPr>
          <a:lstStyle/>
          <a:p>
            <a:r>
              <a:rPr lang="en-US" altLang="zh-TW" dirty="0"/>
              <a:t>Globally Bi-3*-connected.</a:t>
            </a:r>
          </a:p>
          <a:p>
            <a:r>
              <a:rPr lang="en-US" altLang="zh-TW" dirty="0"/>
              <a:t>Strongly globally Bi-3*-connected.</a:t>
            </a:r>
          </a:p>
          <a:p>
            <a:r>
              <a:rPr lang="en-US" altLang="zh-TW" dirty="0"/>
              <a:t>Not hyper globally Bi-3*-connected</a:t>
            </a:r>
            <a:endParaRPr lang="zh-TW" altLang="en-US" dirty="0"/>
          </a:p>
        </p:txBody>
      </p:sp>
    </p:spTree>
    <p:extLst>
      <p:ext uri="{BB962C8B-B14F-4D97-AF65-F5344CB8AC3E}">
        <p14:creationId xmlns:p14="http://schemas.microsoft.com/office/powerpoint/2010/main" val="13134297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1"/>
          </p:nvPr>
        </p:nvSpPr>
        <p:spPr/>
        <p:txBody>
          <a:bodyPr/>
          <a:lstStyle/>
          <a:p>
            <a:endParaRPr lang="zh-TW" altLang="en-US"/>
          </a:p>
        </p:txBody>
      </p:sp>
      <p:sp>
        <p:nvSpPr>
          <p:cNvPr id="3" name="投影片編號版面配置區 2"/>
          <p:cNvSpPr>
            <a:spLocks noGrp="1"/>
          </p:cNvSpPr>
          <p:nvPr>
            <p:ph type="sldNum" sz="quarter" idx="12"/>
          </p:nvPr>
        </p:nvSpPr>
        <p:spPr/>
        <p:txBody>
          <a:bodyPr/>
          <a:lstStyle/>
          <a:p>
            <a:fld id="{C1EEC68E-45FA-4B63-81C9-A47A83E88D05}" type="slidenum">
              <a:rPr lang="zh-TW" altLang="en-US" smtClean="0"/>
              <a:t>54</a:t>
            </a:fld>
            <a:endParaRPr lang="zh-TW" altLang="en-US"/>
          </a:p>
        </p:txBody>
      </p:sp>
      <p:pic>
        <p:nvPicPr>
          <p:cNvPr id="4" name="圖片 3"/>
          <p:cNvPicPr>
            <a:picLocks noChangeAspect="1"/>
          </p:cNvPicPr>
          <p:nvPr/>
        </p:nvPicPr>
        <p:blipFill>
          <a:blip r:embed="rId2"/>
          <a:stretch>
            <a:fillRect/>
          </a:stretch>
        </p:blipFill>
        <p:spPr>
          <a:xfrm>
            <a:off x="2076450" y="1347787"/>
            <a:ext cx="4991100" cy="4162425"/>
          </a:xfrm>
          <a:prstGeom prst="rect">
            <a:avLst/>
          </a:prstGeom>
        </p:spPr>
      </p:pic>
      <p:sp>
        <p:nvSpPr>
          <p:cNvPr id="5" name="文字方塊 4"/>
          <p:cNvSpPr txBox="1"/>
          <p:nvPr/>
        </p:nvSpPr>
        <p:spPr>
          <a:xfrm>
            <a:off x="1259632" y="692696"/>
            <a:ext cx="2253374" cy="369332"/>
          </a:xfrm>
          <a:prstGeom prst="rect">
            <a:avLst/>
          </a:prstGeom>
          <a:noFill/>
        </p:spPr>
        <p:txBody>
          <a:bodyPr wrap="none" rtlCol="0">
            <a:spAutoFit/>
          </a:bodyPr>
          <a:lstStyle/>
          <a:p>
            <a:r>
              <a:rPr lang="en-US" altLang="zh-TW" dirty="0"/>
              <a:t>Pray again.  God listen</a:t>
            </a:r>
            <a:endParaRPr lang="zh-TW" altLang="en-US" dirty="0"/>
          </a:p>
        </p:txBody>
      </p:sp>
    </p:spTree>
    <p:extLst>
      <p:ext uri="{BB962C8B-B14F-4D97-AF65-F5344CB8AC3E}">
        <p14:creationId xmlns:p14="http://schemas.microsoft.com/office/powerpoint/2010/main" val="2407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altLang="zh-TW" b="1" dirty="0"/>
              <a:t>Suggested Reading and Possible Future Directions</a:t>
            </a:r>
          </a:p>
          <a:p>
            <a:r>
              <a:rPr lang="en-US" altLang="zh-TW" dirty="0"/>
              <a:t>The issue of whether graph </a:t>
            </a:r>
            <a:r>
              <a:rPr lang="en-US" altLang="zh-TW" i="1" dirty="0"/>
              <a:t>G</a:t>
            </a:r>
            <a:r>
              <a:rPr lang="en-US" altLang="zh-TW" dirty="0"/>
              <a:t> is Hamiltonian or Hamiltonian connected is important. Any Hamiltonian bipartite graph has the same number of vertices in each partite set because the vertex colors of the bipartite path alternate. This means that not all Hamiltonian bipartite graphs are Hamiltonian-connected. Simmons [6] introduced the concept of Hamiltonian </a:t>
            </a:r>
            <a:r>
              <a:rPr lang="en-US" altLang="zh-TW" dirty="0" err="1"/>
              <a:t>laceability</a:t>
            </a:r>
            <a:r>
              <a:rPr lang="en-US" altLang="zh-TW" dirty="0"/>
              <a:t> for those Hamiltonian bipartite graphs. A Hamiltonian bipartite graph </a:t>
            </a:r>
            <a:r>
              <a:rPr lang="en-US" altLang="zh-TW" i="1" dirty="0"/>
              <a:t>G</a:t>
            </a:r>
            <a:r>
              <a:rPr lang="en-US" altLang="zh-TW" dirty="0"/>
              <a:t> is Hamiltonian </a:t>
            </a:r>
            <a:r>
              <a:rPr lang="en-US" altLang="zh-TW" dirty="0" err="1"/>
              <a:t>laceable</a:t>
            </a:r>
            <a:r>
              <a:rPr lang="en-US" altLang="zh-TW" dirty="0"/>
              <a:t> if there is a Hamiltonian path between any two vertices x and y, when x and y are in different partite sets. Hsieh et al. [1] further extended this concept to strongly Hamiltonian </a:t>
            </a:r>
            <a:r>
              <a:rPr lang="en-US" altLang="zh-TW" dirty="0" err="1"/>
              <a:t>laceable</a:t>
            </a:r>
            <a:r>
              <a:rPr lang="en-US" altLang="zh-TW" dirty="0"/>
              <a:t> graphs. A Hamiltonian </a:t>
            </a:r>
            <a:r>
              <a:rPr lang="en-US" altLang="zh-TW" dirty="0" err="1"/>
              <a:t>laceable</a:t>
            </a:r>
            <a:r>
              <a:rPr lang="en-US" altLang="zh-TW" dirty="0"/>
              <a:t> graph </a:t>
            </a:r>
            <a:r>
              <a:rPr lang="en-US" altLang="zh-TW" i="1" dirty="0"/>
              <a:t>G</a:t>
            </a:r>
            <a:r>
              <a:rPr lang="en-US" altLang="zh-TW" dirty="0"/>
              <a:t> is strongly </a:t>
            </a:r>
            <a:r>
              <a:rPr lang="en-US" altLang="zh-TW" dirty="0" err="1"/>
              <a:t>laceable</a:t>
            </a:r>
            <a:r>
              <a:rPr lang="en-US" altLang="zh-TW" dirty="0"/>
              <a:t> if there is a simple path through all but one vertex of </a:t>
            </a:r>
            <a:r>
              <a:rPr lang="en-US" altLang="zh-TW" i="1" dirty="0"/>
              <a:t>G</a:t>
            </a:r>
            <a:r>
              <a:rPr lang="en-US" altLang="zh-TW" dirty="0"/>
              <a:t>. </a:t>
            </a:r>
            <a:endParaRPr lang="zh-TW" altLang="zh-TW" dirty="0"/>
          </a:p>
        </p:txBody>
      </p:sp>
      <p:sp>
        <p:nvSpPr>
          <p:cNvPr id="3" name="Footer Placeholder 2"/>
          <p:cNvSpPr>
            <a:spLocks noGrp="1"/>
          </p:cNvSpPr>
          <p:nvPr>
            <p:ph type="ftr" sz="quarter" idx="11"/>
          </p:nvPr>
        </p:nvSpPr>
        <p:spPr/>
        <p:txBody>
          <a:bodyPr/>
          <a:lstStyle/>
          <a:p>
            <a:endParaRPr lang="zh-TW" altLang="en-US"/>
          </a:p>
        </p:txBody>
      </p:sp>
      <p:sp>
        <p:nvSpPr>
          <p:cNvPr id="4" name="Slide Number Placeholder 3"/>
          <p:cNvSpPr>
            <a:spLocks noGrp="1"/>
          </p:cNvSpPr>
          <p:nvPr>
            <p:ph type="sldNum" sz="quarter" idx="12"/>
          </p:nvPr>
        </p:nvSpPr>
        <p:spPr/>
        <p:txBody>
          <a:bodyPr/>
          <a:lstStyle/>
          <a:p>
            <a:fld id="{C1EEC68E-45FA-4B63-81C9-A47A83E88D05}" type="slidenum">
              <a:rPr lang="zh-TW" altLang="en-US" smtClean="0"/>
              <a:t>55</a:t>
            </a:fld>
            <a:endParaRPr lang="zh-TW" altLang="en-US"/>
          </a:p>
        </p:txBody>
      </p:sp>
    </p:spTree>
    <p:extLst>
      <p:ext uri="{BB962C8B-B14F-4D97-AF65-F5344CB8AC3E}">
        <p14:creationId xmlns:p14="http://schemas.microsoft.com/office/powerpoint/2010/main" val="36675213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en-US" altLang="zh-TW" dirty="0" err="1"/>
              <a:t>Lewinter</a:t>
            </a:r>
            <a:r>
              <a:rPr lang="en-US" altLang="zh-TW" dirty="0"/>
              <a:t> et al. [5] introduced the concept of hyper Hamiltonian </a:t>
            </a:r>
            <a:r>
              <a:rPr lang="en-US" altLang="zh-TW" dirty="0" err="1"/>
              <a:t>laceable</a:t>
            </a:r>
            <a:r>
              <a:rPr lang="en-US" altLang="zh-TW" dirty="0"/>
              <a:t>. A hyper Hamiltonian </a:t>
            </a:r>
            <a:r>
              <a:rPr lang="en-US" altLang="zh-TW" dirty="0" err="1"/>
              <a:t>laceable</a:t>
            </a:r>
            <a:r>
              <a:rPr lang="en-US" altLang="zh-TW" dirty="0"/>
              <a:t> graph is a Hamiltonian </a:t>
            </a:r>
            <a:r>
              <a:rPr lang="en-US" altLang="zh-TW" dirty="0" err="1"/>
              <a:t>laceable</a:t>
            </a:r>
            <a:r>
              <a:rPr lang="en-US" altLang="zh-TW" dirty="0"/>
              <a:t> graph with a fault free Hamiltonian path between any two vertices of the same color when one vertex of the different color is faulty. Tsai et al. [9] began the study of 1-edge fault tolerant Hamiltonian </a:t>
            </a:r>
            <a:r>
              <a:rPr lang="en-US" altLang="zh-TW" dirty="0" err="1"/>
              <a:t>laceability</a:t>
            </a:r>
            <a:r>
              <a:rPr lang="en-US" altLang="zh-TW" dirty="0"/>
              <a:t> and 1-edge fault tolerant strongly Hamiltonian </a:t>
            </a:r>
            <a:r>
              <a:rPr lang="en-US" altLang="zh-TW" dirty="0" err="1"/>
              <a:t>laceability</a:t>
            </a:r>
            <a:r>
              <a:rPr lang="en-US" altLang="zh-TW" dirty="0"/>
              <a:t> of bipartite graphs. Kao and Hsu [2] introduced the concept of 1p-fault tolerant Hamiltonian. Later, the concept of globally 3*-connected graphs and hyper globally Bi-3*-connected graphs was introduced [4].</a:t>
            </a:r>
            <a:endParaRPr lang="zh-TW" altLang="en-US" dirty="0"/>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C1EEC68E-45FA-4B63-81C9-A47A83E88D05}" type="slidenum">
              <a:rPr lang="zh-TW" altLang="en-US" smtClean="0"/>
              <a:t>56</a:t>
            </a:fld>
            <a:endParaRPr lang="zh-TW" altLang="en-US"/>
          </a:p>
        </p:txBody>
      </p:sp>
    </p:spTree>
    <p:extLst>
      <p:ext uri="{BB962C8B-B14F-4D97-AF65-F5344CB8AC3E}">
        <p14:creationId xmlns:p14="http://schemas.microsoft.com/office/powerpoint/2010/main" val="25096790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457200" y="260648"/>
            <a:ext cx="8229600" cy="3240360"/>
          </a:xfrm>
        </p:spPr>
        <p:txBody>
          <a:bodyPr>
            <a:normAutofit/>
          </a:bodyPr>
          <a:lstStyle/>
          <a:p>
            <a:r>
              <a:rPr lang="en-US" altLang="zh-TW" dirty="0"/>
              <a:t>There is also another concept, called strongly globally 3*-connected graphs introduced.  A globally bi-3*-connected graph G is strong if for any two different vertices x and y in the same partite set of G, there exists a vertex z of the same partite set as the one that contains x and y such that there exist three internal disjoint spanning paths of G-{</a:t>
            </a:r>
            <a:r>
              <a:rPr lang="en-US" altLang="zh-TW" i="1" dirty="0"/>
              <a:t>z</a:t>
            </a:r>
            <a:r>
              <a:rPr lang="en-US" altLang="zh-TW" dirty="0"/>
              <a:t>} joining </a:t>
            </a:r>
            <a:r>
              <a:rPr lang="en-US" altLang="zh-TW" i="1" dirty="0"/>
              <a:t>x</a:t>
            </a:r>
            <a:r>
              <a:rPr lang="en-US" altLang="zh-TW" dirty="0"/>
              <a:t> to </a:t>
            </a:r>
            <a:r>
              <a:rPr lang="en-US" altLang="zh-TW" i="1" dirty="0"/>
              <a:t>y</a:t>
            </a:r>
            <a:r>
              <a:rPr lang="en-US" altLang="zh-TW" dirty="0"/>
              <a:t>. Obviously, any globally bi-3*-connected is strong if it is hyper.  </a:t>
            </a:r>
            <a:endParaRPr lang="zh-TW" altLang="zh-TW" dirty="0"/>
          </a:p>
          <a:p>
            <a:r>
              <a:rPr lang="en-US" altLang="zh-TW" dirty="0"/>
              <a:t> </a:t>
            </a:r>
            <a:endParaRPr lang="zh-TW" altLang="zh-TW" dirty="0"/>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C1EEC68E-45FA-4B63-81C9-A47A83E88D05}" type="slidenum">
              <a:rPr lang="zh-TW" altLang="en-US" smtClean="0"/>
              <a:t>57</a:t>
            </a:fld>
            <a:endParaRPr lang="zh-TW" altLang="en-US"/>
          </a:p>
        </p:txBody>
      </p:sp>
    </p:spTree>
    <p:extLst>
      <p:ext uri="{BB962C8B-B14F-4D97-AF65-F5344CB8AC3E}">
        <p14:creationId xmlns:p14="http://schemas.microsoft.com/office/powerpoint/2010/main" val="35119915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en-US" altLang="zh-TW" dirty="0"/>
              <a:t>It can be checked that </a:t>
            </a:r>
            <a:r>
              <a:rPr lang="en-US" altLang="zh-TW" i="1" dirty="0" err="1"/>
              <a:t>D</a:t>
            </a:r>
            <a:r>
              <a:rPr lang="en-US" altLang="zh-TW" i="1" baseline="-25000" dirty="0" err="1"/>
              <a:t>k</a:t>
            </a:r>
            <a:r>
              <a:rPr lang="en-US" altLang="zh-TW" dirty="0"/>
              <a:t> has 2</a:t>
            </a:r>
            <a:r>
              <a:rPr lang="en-US" altLang="zh-TW" i="1" dirty="0"/>
              <a:t>k</a:t>
            </a:r>
            <a:r>
              <a:rPr lang="en-US" altLang="zh-TW" dirty="0"/>
              <a:t> vertices and of diameter </a:t>
            </a:r>
            <a:r>
              <a:rPr lang="en-US" altLang="zh-TW" i="1" dirty="0"/>
              <a:t>k+1</a:t>
            </a:r>
            <a:r>
              <a:rPr lang="en-US" altLang="zh-TW" dirty="0"/>
              <a:t>. </a:t>
            </a:r>
            <a:r>
              <a:rPr lang="en-US" altLang="zh-TW" dirty="0" err="1"/>
              <a:t>Stojmenovic</a:t>
            </a:r>
            <a:r>
              <a:rPr lang="en-US" altLang="zh-TW" dirty="0"/>
              <a:t> [7] introduced the family of graphs </a:t>
            </a:r>
            <a:r>
              <a:rPr lang="en-US" altLang="zh-TW" i="1" dirty="0" err="1"/>
              <a:t>H</a:t>
            </a:r>
            <a:r>
              <a:rPr lang="en-US" altLang="zh-TW" i="1" baseline="-25000" dirty="0" err="1"/>
              <a:t>k</a:t>
            </a:r>
            <a:r>
              <a:rPr lang="en-US" altLang="zh-TW" i="1" dirty="0"/>
              <a:t>.</a:t>
            </a:r>
            <a:r>
              <a:rPr lang="en-US" altLang="zh-TW" dirty="0"/>
              <a:t> This family of graphs is called honeycomb torus and it has a lot of applications in communication. It can be checked that </a:t>
            </a:r>
            <a:r>
              <a:rPr lang="en-US" altLang="zh-TW" i="1" dirty="0" err="1"/>
              <a:t>HT</a:t>
            </a:r>
            <a:r>
              <a:rPr lang="en-US" altLang="zh-TW" i="1" baseline="-25000" dirty="0" err="1"/>
              <a:t>k</a:t>
            </a:r>
            <a:r>
              <a:rPr lang="en-US" altLang="zh-TW" dirty="0"/>
              <a:t> has </a:t>
            </a:r>
            <a:r>
              <a:rPr lang="en-US" altLang="zh-TW" i="1" dirty="0"/>
              <a:t>6k</a:t>
            </a:r>
            <a:r>
              <a:rPr lang="en-US" altLang="zh-TW" i="1" baseline="30000" dirty="0"/>
              <a:t>2</a:t>
            </a:r>
            <a:r>
              <a:rPr lang="en-US" altLang="zh-TW" i="1" dirty="0"/>
              <a:t> </a:t>
            </a:r>
            <a:r>
              <a:rPr lang="en-US" altLang="zh-TW" dirty="0"/>
              <a:t>vertices and of diameter </a:t>
            </a:r>
            <a:r>
              <a:rPr lang="en-US" altLang="zh-TW" i="1" dirty="0"/>
              <a:t>2k</a:t>
            </a:r>
            <a:r>
              <a:rPr lang="en-US" altLang="zh-TW" dirty="0"/>
              <a:t>. </a:t>
            </a:r>
            <a:r>
              <a:rPr lang="en-US" altLang="zh-TW" dirty="0">
                <a:solidFill>
                  <a:srgbClr val="FF0000"/>
                </a:solidFill>
              </a:rPr>
              <a:t>It is interesting to point out </a:t>
            </a:r>
            <a:r>
              <a:rPr lang="en-US" altLang="zh-TW" i="1" dirty="0" err="1">
                <a:solidFill>
                  <a:srgbClr val="FF0000"/>
                </a:solidFill>
              </a:rPr>
              <a:t>H</a:t>
            </a:r>
            <a:r>
              <a:rPr lang="en-US" altLang="zh-TW" i="1" baseline="-25000" dirty="0" err="1">
                <a:solidFill>
                  <a:srgbClr val="FF0000"/>
                </a:solidFill>
              </a:rPr>
              <a:t>k</a:t>
            </a:r>
            <a:r>
              <a:rPr lang="en-US" altLang="zh-TW" dirty="0">
                <a:solidFill>
                  <a:srgbClr val="FF0000"/>
                </a:solidFill>
              </a:rPr>
              <a:t> is isomorphic to the generalized Honeycomb torus </a:t>
            </a:r>
            <a:r>
              <a:rPr lang="en-US" altLang="zh-TW" i="1" dirty="0">
                <a:solidFill>
                  <a:srgbClr val="FF0000"/>
                </a:solidFill>
              </a:rPr>
              <a:t>GHT</a:t>
            </a:r>
            <a:r>
              <a:rPr lang="en-US" altLang="zh-TW" dirty="0">
                <a:solidFill>
                  <a:srgbClr val="FF0000"/>
                </a:solidFill>
              </a:rPr>
              <a:t>(</a:t>
            </a:r>
            <a:r>
              <a:rPr lang="en-US" altLang="zh-TW" i="1" dirty="0">
                <a:solidFill>
                  <a:srgbClr val="FF0000"/>
                </a:solidFill>
              </a:rPr>
              <a:t>k,6k,3k</a:t>
            </a:r>
            <a:r>
              <a:rPr lang="en-US" altLang="zh-TW" dirty="0">
                <a:solidFill>
                  <a:srgbClr val="FF0000"/>
                </a:solidFill>
              </a:rPr>
              <a:t>). </a:t>
            </a:r>
            <a:r>
              <a:rPr lang="en-US" altLang="zh-TW" dirty="0"/>
              <a:t> Kao et al. [3] introduced the graph </a:t>
            </a:r>
            <a:r>
              <a:rPr lang="en-US" altLang="zh-TW" i="1" dirty="0" err="1"/>
              <a:t>SW</a:t>
            </a:r>
            <a:r>
              <a:rPr lang="en-US" altLang="zh-TW" i="1" baseline="-25000" dirty="0" err="1"/>
              <a:t>k</a:t>
            </a:r>
            <a:r>
              <a:rPr lang="en-US" altLang="zh-TW" dirty="0"/>
              <a:t> called the spider web network which is a planar variation of the honeycomb torus. It can be checked that the spider web network </a:t>
            </a:r>
            <a:r>
              <a:rPr lang="en-US" altLang="zh-TW" i="1" dirty="0" err="1"/>
              <a:t>SW</a:t>
            </a:r>
            <a:r>
              <a:rPr lang="en-US" altLang="zh-TW" i="1" baseline="-25000" dirty="0" err="1"/>
              <a:t>k</a:t>
            </a:r>
            <a:r>
              <a:rPr lang="en-US" altLang="zh-TW" dirty="0"/>
              <a:t> has </a:t>
            </a:r>
            <a:r>
              <a:rPr lang="en-US" altLang="zh-TW" i="1" dirty="0"/>
              <a:t>k</a:t>
            </a:r>
            <a:r>
              <a:rPr lang="en-US" altLang="zh-TW" i="1" baseline="30000" dirty="0"/>
              <a:t>2</a:t>
            </a:r>
            <a:r>
              <a:rPr lang="en-US" altLang="zh-TW" dirty="0"/>
              <a:t> vertices and of diameter </a:t>
            </a:r>
            <a:r>
              <a:rPr lang="en-US" altLang="zh-TW" i="1" dirty="0"/>
              <a:t>3k</a:t>
            </a:r>
            <a:r>
              <a:rPr lang="en-US" altLang="zh-TW" dirty="0"/>
              <a:t>. The brother tree graphs </a:t>
            </a:r>
            <a:r>
              <a:rPr lang="en-US" altLang="zh-TW" i="1" dirty="0" err="1"/>
              <a:t>BT</a:t>
            </a:r>
            <a:r>
              <a:rPr lang="en-US" altLang="zh-TW" i="1" baseline="-25000" dirty="0" err="1"/>
              <a:t>k</a:t>
            </a:r>
            <a:r>
              <a:rPr lang="en-US" altLang="zh-TW" i="1" dirty="0"/>
              <a:t> </a:t>
            </a:r>
            <a:r>
              <a:rPr lang="en-US" altLang="zh-TW" dirty="0"/>
              <a:t>was introduced by Kao et al. [2]. It can be demonstrated that </a:t>
            </a:r>
            <a:r>
              <a:rPr lang="en-US" altLang="zh-TW" i="1" dirty="0" err="1"/>
              <a:t>BT</a:t>
            </a:r>
            <a:r>
              <a:rPr lang="en-US" altLang="zh-TW" i="1" baseline="-25000" dirty="0" err="1"/>
              <a:t>k</a:t>
            </a:r>
            <a:r>
              <a:rPr lang="en-US" altLang="zh-TW" dirty="0"/>
              <a:t> has </a:t>
            </a:r>
            <a:r>
              <a:rPr lang="en-US" altLang="zh-TW" i="1" dirty="0"/>
              <a:t>6</a:t>
            </a:r>
            <a:r>
              <a:rPr lang="en-US" altLang="zh-TW" i="1" dirty="0">
                <a:sym typeface="Symbol" panose="05050102010706020507" pitchFamily="18" charset="2"/>
              </a:rPr>
              <a:t></a:t>
            </a:r>
            <a:r>
              <a:rPr lang="en-US" altLang="zh-TW" i="1" dirty="0"/>
              <a:t>2</a:t>
            </a:r>
            <a:r>
              <a:rPr lang="en-US" altLang="zh-TW" i="1" baseline="30000" dirty="0"/>
              <a:t>k</a:t>
            </a:r>
            <a:r>
              <a:rPr lang="en-US" altLang="zh-TW" i="1" dirty="0"/>
              <a:t>-4 </a:t>
            </a:r>
            <a:r>
              <a:rPr lang="en-US" altLang="zh-TW" dirty="0"/>
              <a:t>vertices and of diameter </a:t>
            </a:r>
            <a:r>
              <a:rPr lang="en-US" altLang="zh-TW" i="1" dirty="0"/>
              <a:t>2k+1</a:t>
            </a:r>
            <a:r>
              <a:rPr lang="en-US" altLang="zh-TW" dirty="0"/>
              <a:t>. Further discussion of edge joins and edge twists will appear in forthcoming literature.</a:t>
            </a:r>
            <a:endParaRPr lang="zh-TW" altLang="zh-TW" dirty="0"/>
          </a:p>
          <a:p>
            <a:endParaRPr lang="zh-TW" altLang="en-US" dirty="0"/>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C1EEC68E-45FA-4B63-81C9-A47A83E88D05}" type="slidenum">
              <a:rPr lang="zh-TW" altLang="en-US" smtClean="0"/>
              <a:t>58</a:t>
            </a:fld>
            <a:endParaRPr lang="zh-TW" altLang="en-US"/>
          </a:p>
        </p:txBody>
      </p:sp>
    </p:spTree>
    <p:extLst>
      <p:ext uri="{BB962C8B-B14F-4D97-AF65-F5344CB8AC3E}">
        <p14:creationId xmlns:p14="http://schemas.microsoft.com/office/powerpoint/2010/main" val="169677064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en-US" altLang="zh-TW" dirty="0"/>
              <a:t>For possible future directions, we can classify the 1p-fault tolerant Hamiltonian, Hamiltonian </a:t>
            </a:r>
            <a:r>
              <a:rPr lang="en-US" altLang="zh-TW" dirty="0" err="1"/>
              <a:t>laceability</a:t>
            </a:r>
            <a:r>
              <a:rPr lang="en-US" altLang="zh-TW" dirty="0"/>
              <a:t> properties, and the globally bi-3*-connected properties of some families of graphs. For example, it is proven by Kao and Hsu [2] that any brother tree </a:t>
            </a:r>
            <a:r>
              <a:rPr lang="en-US" altLang="zh-TW" i="1" dirty="0"/>
              <a:t>BT</a:t>
            </a:r>
            <a:r>
              <a:rPr lang="en-US" altLang="zh-TW" dirty="0"/>
              <a:t>(</a:t>
            </a:r>
            <a:r>
              <a:rPr lang="en-US" altLang="zh-TW" i="1" dirty="0"/>
              <a:t>n</a:t>
            </a:r>
            <a:r>
              <a:rPr lang="en-US" altLang="zh-TW" dirty="0"/>
              <a:t>) is 1-edge fault tolerant Hamiltonian and 1p-fault tolerant Hamiltonian.  Kao and Hsu also prove that the generalized Petersen graph </a:t>
            </a:r>
            <a:r>
              <a:rPr lang="en-US" altLang="zh-TW" i="1" dirty="0">
                <a:solidFill>
                  <a:srgbClr val="FF0000"/>
                </a:solidFill>
              </a:rPr>
              <a:t>GP</a:t>
            </a:r>
            <a:r>
              <a:rPr lang="en-US" altLang="zh-TW" dirty="0">
                <a:solidFill>
                  <a:srgbClr val="FF0000"/>
                </a:solidFill>
              </a:rPr>
              <a:t>(</a:t>
            </a:r>
            <a:r>
              <a:rPr lang="en-US" altLang="zh-TW" i="1" dirty="0">
                <a:solidFill>
                  <a:srgbClr val="FF0000"/>
                </a:solidFill>
              </a:rPr>
              <a:t>n,1</a:t>
            </a:r>
            <a:r>
              <a:rPr lang="en-US" altLang="zh-TW" dirty="0">
                <a:solidFill>
                  <a:srgbClr val="FF0000"/>
                </a:solidFill>
              </a:rPr>
              <a:t>) is hyper globally 3*-connected if </a:t>
            </a:r>
            <a:r>
              <a:rPr lang="en-US" altLang="zh-TW" i="1" dirty="0">
                <a:solidFill>
                  <a:srgbClr val="FF0000"/>
                </a:solidFill>
              </a:rPr>
              <a:t>n</a:t>
            </a:r>
            <a:r>
              <a:rPr lang="en-US" altLang="zh-TW" dirty="0">
                <a:solidFill>
                  <a:srgbClr val="FF0000"/>
                </a:solidFill>
              </a:rPr>
              <a:t> is even with </a:t>
            </a:r>
            <a:r>
              <a:rPr lang="en-US" altLang="zh-TW" i="1" dirty="0">
                <a:solidFill>
                  <a:srgbClr val="FF0000"/>
                </a:solidFill>
              </a:rPr>
              <a:t>n</a:t>
            </a:r>
            <a:r>
              <a:rPr lang="en-US" altLang="zh-TW" i="1" dirty="0">
                <a:solidFill>
                  <a:srgbClr val="FF0000"/>
                </a:solidFill>
                <a:sym typeface="Symbol" panose="05050102010706020507" pitchFamily="18" charset="2"/>
              </a:rPr>
              <a:t></a:t>
            </a:r>
            <a:r>
              <a:rPr lang="en-US" altLang="zh-TW" i="1" dirty="0">
                <a:solidFill>
                  <a:srgbClr val="FF0000"/>
                </a:solidFill>
              </a:rPr>
              <a:t>4</a:t>
            </a:r>
            <a:r>
              <a:rPr lang="en-US" altLang="zh-TW" dirty="0">
                <a:solidFill>
                  <a:srgbClr val="FF0000"/>
                </a:solidFill>
              </a:rPr>
              <a:t> </a:t>
            </a:r>
            <a:r>
              <a:rPr lang="en-US" altLang="zh-TW" dirty="0"/>
              <a:t>[4].  </a:t>
            </a:r>
            <a:r>
              <a:rPr lang="en-US" altLang="zh-TW" dirty="0" err="1"/>
              <a:t>Teng</a:t>
            </a:r>
            <a:r>
              <a:rPr lang="en-US" altLang="zh-TW" dirty="0"/>
              <a:t>, Tan, and Hsu proved that </a:t>
            </a:r>
            <a:r>
              <a:rPr lang="en-US" altLang="zh-TW" dirty="0">
                <a:solidFill>
                  <a:srgbClr val="FF0000"/>
                </a:solidFill>
              </a:rPr>
              <a:t>the generalized Honeycomb torus </a:t>
            </a:r>
            <a:r>
              <a:rPr lang="en-US" altLang="zh-TW" i="1" dirty="0">
                <a:solidFill>
                  <a:srgbClr val="FF0000"/>
                </a:solidFill>
              </a:rPr>
              <a:t>GHT</a:t>
            </a:r>
            <a:r>
              <a:rPr lang="en-US" altLang="zh-TW" dirty="0">
                <a:solidFill>
                  <a:srgbClr val="FF0000"/>
                </a:solidFill>
              </a:rPr>
              <a:t>(</a:t>
            </a:r>
            <a:r>
              <a:rPr lang="en-US" altLang="zh-TW" i="1" dirty="0">
                <a:solidFill>
                  <a:srgbClr val="FF0000"/>
                </a:solidFill>
              </a:rPr>
              <a:t>m,n,0</a:t>
            </a:r>
            <a:r>
              <a:rPr lang="en-US" altLang="zh-TW" dirty="0">
                <a:solidFill>
                  <a:srgbClr val="FF0000"/>
                </a:solidFill>
              </a:rPr>
              <a:t>) is strongly globally 3*-connected if </a:t>
            </a:r>
            <a:r>
              <a:rPr lang="en-US" altLang="zh-TW" i="1" dirty="0">
                <a:solidFill>
                  <a:srgbClr val="FF0000"/>
                </a:solidFill>
              </a:rPr>
              <a:t>m</a:t>
            </a:r>
            <a:r>
              <a:rPr lang="en-US" altLang="zh-TW" dirty="0">
                <a:solidFill>
                  <a:srgbClr val="FF0000"/>
                </a:solidFill>
              </a:rPr>
              <a:t> and </a:t>
            </a:r>
            <a:r>
              <a:rPr lang="en-US" altLang="zh-TW" i="1" dirty="0">
                <a:solidFill>
                  <a:srgbClr val="FF0000"/>
                </a:solidFill>
              </a:rPr>
              <a:t>n</a:t>
            </a:r>
            <a:r>
              <a:rPr lang="en-US" altLang="zh-TW" dirty="0">
                <a:solidFill>
                  <a:srgbClr val="FF0000"/>
                </a:solidFill>
              </a:rPr>
              <a:t> are positive even integers with </a:t>
            </a:r>
            <a:r>
              <a:rPr lang="en-US" altLang="zh-TW" i="1" dirty="0">
                <a:solidFill>
                  <a:srgbClr val="FF0000"/>
                </a:solidFill>
              </a:rPr>
              <a:t>n</a:t>
            </a:r>
            <a:r>
              <a:rPr lang="en-US" altLang="zh-TW" dirty="0">
                <a:solidFill>
                  <a:srgbClr val="FF0000"/>
                </a:solidFill>
              </a:rPr>
              <a:t> </a:t>
            </a:r>
            <a:r>
              <a:rPr lang="en-US" altLang="zh-TW" dirty="0">
                <a:solidFill>
                  <a:srgbClr val="FF0000"/>
                </a:solidFill>
                <a:sym typeface="Symbol" panose="05050102010706020507" pitchFamily="18" charset="2"/>
              </a:rPr>
              <a:t></a:t>
            </a:r>
            <a:r>
              <a:rPr lang="en-US" altLang="zh-TW" dirty="0">
                <a:solidFill>
                  <a:srgbClr val="FF0000"/>
                </a:solidFill>
              </a:rPr>
              <a:t>4.  Moreover, the generalized Honeycomb torus GHT(</a:t>
            </a:r>
            <a:r>
              <a:rPr lang="en-US" altLang="zh-TW" i="1" dirty="0">
                <a:solidFill>
                  <a:srgbClr val="FF0000"/>
                </a:solidFill>
              </a:rPr>
              <a:t>m,n,0</a:t>
            </a:r>
            <a:r>
              <a:rPr lang="en-US" altLang="zh-TW" dirty="0">
                <a:solidFill>
                  <a:srgbClr val="FF0000"/>
                </a:solidFill>
              </a:rPr>
              <a:t>) is hyper  globally 3*-connected if and only if </a:t>
            </a:r>
            <a:r>
              <a:rPr lang="en-US" altLang="zh-TW" i="1" dirty="0">
                <a:solidFill>
                  <a:srgbClr val="FF0000"/>
                </a:solidFill>
              </a:rPr>
              <a:t>m </a:t>
            </a:r>
            <a:r>
              <a:rPr lang="en-US" altLang="zh-TW" dirty="0">
                <a:solidFill>
                  <a:srgbClr val="FF0000"/>
                </a:solidFill>
              </a:rPr>
              <a:t>and </a:t>
            </a:r>
            <a:r>
              <a:rPr lang="en-US" altLang="zh-TW" i="1" dirty="0">
                <a:solidFill>
                  <a:srgbClr val="FF0000"/>
                </a:solidFill>
              </a:rPr>
              <a:t>n</a:t>
            </a:r>
            <a:r>
              <a:rPr lang="en-US" altLang="zh-TW" dirty="0">
                <a:solidFill>
                  <a:srgbClr val="FF0000"/>
                </a:solidFill>
              </a:rPr>
              <a:t> are even with </a:t>
            </a:r>
            <a:r>
              <a:rPr lang="en-US" altLang="zh-TW" i="1" dirty="0">
                <a:solidFill>
                  <a:srgbClr val="FF0000"/>
                </a:solidFill>
              </a:rPr>
              <a:t>n </a:t>
            </a:r>
            <a:r>
              <a:rPr lang="en-US" altLang="zh-TW" i="1" dirty="0">
                <a:solidFill>
                  <a:srgbClr val="FF0000"/>
                </a:solidFill>
                <a:sym typeface="Symbol" panose="05050102010706020507" pitchFamily="18" charset="2"/>
              </a:rPr>
              <a:t></a:t>
            </a:r>
            <a:r>
              <a:rPr lang="en-US" altLang="zh-TW" i="1" dirty="0">
                <a:solidFill>
                  <a:srgbClr val="FF0000"/>
                </a:solidFill>
              </a:rPr>
              <a:t>6</a:t>
            </a:r>
            <a:r>
              <a:rPr lang="en-US" altLang="zh-TW" dirty="0">
                <a:solidFill>
                  <a:srgbClr val="FF0000"/>
                </a:solidFill>
              </a:rPr>
              <a:t> or </a:t>
            </a:r>
            <a:r>
              <a:rPr lang="en-US" altLang="zh-TW" i="1" dirty="0">
                <a:solidFill>
                  <a:srgbClr val="FF0000"/>
                </a:solidFill>
              </a:rPr>
              <a:t>m=2</a:t>
            </a:r>
            <a:r>
              <a:rPr lang="en-US" altLang="zh-TW" dirty="0">
                <a:solidFill>
                  <a:srgbClr val="FF0000"/>
                </a:solidFill>
              </a:rPr>
              <a:t> [8].  </a:t>
            </a:r>
            <a:r>
              <a:rPr lang="en-US" altLang="zh-TW" dirty="0"/>
              <a:t>For cube-connected cycles, we hypothesize that </a:t>
            </a:r>
            <a:r>
              <a:rPr lang="en-US" altLang="zh-TW" dirty="0" err="1"/>
              <a:t>C</a:t>
            </a:r>
            <a:r>
              <a:rPr lang="en-US" altLang="zh-TW" i="1" dirty="0" err="1"/>
              <a:t>CC</a:t>
            </a:r>
            <a:r>
              <a:rPr lang="en-US" altLang="zh-TW" i="1" baseline="-25000" dirty="0" err="1"/>
              <a:t>n</a:t>
            </a:r>
            <a:r>
              <a:rPr lang="en-US" altLang="zh-TW" dirty="0"/>
              <a:t> is globally 3*-connected if and only if n is odd with n </a:t>
            </a:r>
            <a:r>
              <a:rPr lang="en-US" altLang="zh-TW" dirty="0">
                <a:sym typeface="Symbol" panose="05050102010706020507" pitchFamily="18" charset="2"/>
              </a:rPr>
              <a:t></a:t>
            </a:r>
            <a:r>
              <a:rPr lang="en-US" altLang="zh-TW" dirty="0"/>
              <a:t> 5</a:t>
            </a:r>
            <a:endParaRPr lang="zh-TW" altLang="en-US" dirty="0"/>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C1EEC68E-45FA-4B63-81C9-A47A83E88D05}" type="slidenum">
              <a:rPr lang="zh-TW" altLang="en-US" smtClean="0"/>
              <a:t>59</a:t>
            </a:fld>
            <a:endParaRPr lang="zh-TW" altLang="en-US"/>
          </a:p>
        </p:txBody>
      </p:sp>
    </p:spTree>
    <p:extLst>
      <p:ext uri="{BB962C8B-B14F-4D97-AF65-F5344CB8AC3E}">
        <p14:creationId xmlns:p14="http://schemas.microsoft.com/office/powerpoint/2010/main" val="13989541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en-US" altLang="zh-TW" dirty="0"/>
              <a:t>All Category 2 graphs are 1p-fault tolerant Hamiltonian. </a:t>
            </a:r>
          </a:p>
          <a:p>
            <a:endParaRPr lang="en-US" altLang="zh-TW" dirty="0"/>
          </a:p>
          <a:p>
            <a:endParaRPr lang="zh-TW" altLang="en-US" dirty="0"/>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C1EEC68E-45FA-4B63-81C9-A47A83E88D05}" type="slidenum">
              <a:rPr lang="zh-TW" altLang="en-US" smtClean="0"/>
              <a:t>6</a:t>
            </a:fld>
            <a:endParaRPr lang="zh-TW" altLang="en-US"/>
          </a:p>
        </p:txBody>
      </p:sp>
    </p:spTree>
    <p:extLst>
      <p:ext uri="{BB962C8B-B14F-4D97-AF65-F5344CB8AC3E}">
        <p14:creationId xmlns:p14="http://schemas.microsoft.com/office/powerpoint/2010/main" val="12410197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normAutofit/>
          </a:bodyPr>
          <a:lstStyle/>
          <a:p>
            <a:r>
              <a:rPr lang="en-US" altLang="zh-TW" b="1" u="sng" dirty="0"/>
              <a:t>References</a:t>
            </a:r>
            <a:endParaRPr lang="zh-TW" altLang="zh-TW" dirty="0"/>
          </a:p>
          <a:p>
            <a:pPr marL="457200" lvl="0" indent="-457200">
              <a:buFont typeface="+mj-lt"/>
              <a:buAutoNum type="arabicPeriod"/>
            </a:pPr>
            <a:r>
              <a:rPr lang="en-US" altLang="zh-TW" dirty="0"/>
              <a:t>S.Y. Hsieh, G.H. Chen, and C.W. Ho, “Hamiltonian-</a:t>
            </a:r>
            <a:r>
              <a:rPr lang="en-US" altLang="zh-TW" dirty="0" err="1"/>
              <a:t>laceability</a:t>
            </a:r>
            <a:r>
              <a:rPr lang="en-US" altLang="zh-TW" dirty="0"/>
              <a:t> of star graphs,” </a:t>
            </a:r>
            <a:r>
              <a:rPr lang="en-US" altLang="zh-TW" i="1" dirty="0"/>
              <a:t>Networks</a:t>
            </a:r>
            <a:r>
              <a:rPr lang="en-US" altLang="zh-TW" dirty="0"/>
              <a:t> 36 (2000) 225–232.</a:t>
            </a:r>
          </a:p>
          <a:p>
            <a:pPr marL="457200" lvl="0" indent="-457200">
              <a:buFont typeface="+mj-lt"/>
              <a:buAutoNum type="arabicPeriod"/>
            </a:pPr>
            <a:r>
              <a:rPr lang="en-US" altLang="zh-TW" dirty="0"/>
              <a:t>S.S. Kao, and L.H. Hsu, “Brother trees: A Family of Optimal 1p-Hamiltonian and 1-Edge Hamiltonian Graphs,” </a:t>
            </a:r>
            <a:r>
              <a:rPr lang="en-US" altLang="zh-TW" i="1" dirty="0"/>
              <a:t>Information Processing Letters</a:t>
            </a:r>
            <a:r>
              <a:rPr lang="en-US" altLang="zh-TW" dirty="0"/>
              <a:t>, 86 (2003), 263-269. </a:t>
            </a:r>
          </a:p>
          <a:p>
            <a:pPr marL="457200" lvl="0" indent="-457200">
              <a:buFont typeface="+mj-lt"/>
              <a:buAutoNum type="arabicPeriod"/>
            </a:pPr>
            <a:r>
              <a:rPr lang="en-US" altLang="zh-TW" dirty="0"/>
              <a:t>S.S. Kao, and L.H. Hsu, “Spider Web Networks: a Family of Optimal, Fault Tolerant, Hamiltonian Bipartite Graphs,” </a:t>
            </a:r>
            <a:r>
              <a:rPr lang="en-US" altLang="zh-TW" i="1" dirty="0"/>
              <a:t>Applied Mathematics and Computation</a:t>
            </a:r>
            <a:r>
              <a:rPr lang="en-US" altLang="zh-TW" dirty="0"/>
              <a:t>, 160 (2005), 269-282. </a:t>
            </a:r>
          </a:p>
          <a:p>
            <a:pPr marL="457200" lvl="0" indent="-457200">
              <a:buFont typeface="+mj-lt"/>
              <a:buAutoNum type="arabicPeriod"/>
            </a:pPr>
            <a:r>
              <a:rPr lang="en-US" altLang="zh-TW" dirty="0"/>
              <a:t>S.S. Kao, H.C. Hsu, and L.H. Hsu, “Globally bi-3*-connected graphs,” Discrete Mathematics, 309, 2009, 1931-1946.</a:t>
            </a:r>
          </a:p>
          <a:p>
            <a:pPr marL="457200" lvl="0" indent="-457200">
              <a:buFont typeface="+mj-lt"/>
              <a:buAutoNum type="arabicPeriod"/>
            </a:pPr>
            <a:r>
              <a:rPr lang="en-US" altLang="zh-TW" dirty="0"/>
              <a:t>M. </a:t>
            </a:r>
            <a:r>
              <a:rPr lang="en-US" altLang="zh-TW" dirty="0" err="1"/>
              <a:t>Lewinter</a:t>
            </a:r>
            <a:r>
              <a:rPr lang="en-US" altLang="zh-TW" dirty="0"/>
              <a:t>, W. </a:t>
            </a:r>
            <a:r>
              <a:rPr lang="en-US" altLang="zh-TW" dirty="0" err="1"/>
              <a:t>Widulski</a:t>
            </a:r>
            <a:r>
              <a:rPr lang="en-US" altLang="zh-TW" dirty="0"/>
              <a:t>, “Hyper-Hamilton </a:t>
            </a:r>
            <a:r>
              <a:rPr lang="en-US" altLang="zh-TW" dirty="0" err="1"/>
              <a:t>laceable</a:t>
            </a:r>
            <a:r>
              <a:rPr lang="en-US" altLang="zh-TW" dirty="0"/>
              <a:t> and caterpillar-</a:t>
            </a:r>
            <a:r>
              <a:rPr lang="en-US" altLang="zh-TW" dirty="0" err="1"/>
              <a:t>spannable</a:t>
            </a:r>
            <a:r>
              <a:rPr lang="en-US" altLang="zh-TW" dirty="0"/>
              <a:t> product graphs,” </a:t>
            </a:r>
            <a:r>
              <a:rPr lang="en-US" altLang="zh-TW" i="1" dirty="0" err="1"/>
              <a:t>Comput</a:t>
            </a:r>
            <a:r>
              <a:rPr lang="en-US" altLang="zh-TW" i="1" dirty="0"/>
              <a:t>. Math. Appl</a:t>
            </a:r>
            <a:r>
              <a:rPr lang="en-US" altLang="zh-TW" dirty="0"/>
              <a:t>. 34 (1997) 99–104.</a:t>
            </a:r>
            <a:endParaRPr lang="zh-TW" altLang="zh-TW" dirty="0"/>
          </a:p>
          <a:p>
            <a:endParaRPr lang="zh-TW" altLang="en-US" dirty="0"/>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C1EEC68E-45FA-4B63-81C9-A47A83E88D05}" type="slidenum">
              <a:rPr lang="zh-TW" altLang="en-US" smtClean="0"/>
              <a:t>60</a:t>
            </a:fld>
            <a:endParaRPr lang="zh-TW" altLang="en-US"/>
          </a:p>
        </p:txBody>
      </p:sp>
    </p:spTree>
    <p:extLst>
      <p:ext uri="{BB962C8B-B14F-4D97-AF65-F5344CB8AC3E}">
        <p14:creationId xmlns:p14="http://schemas.microsoft.com/office/powerpoint/2010/main" val="15585068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normAutofit/>
          </a:bodyPr>
          <a:lstStyle/>
          <a:p>
            <a:pPr marL="457200" lvl="0" indent="-457200">
              <a:buFont typeface="+mj-lt"/>
              <a:buAutoNum type="arabicPeriod" startAt="6"/>
            </a:pPr>
            <a:r>
              <a:rPr lang="en-US" altLang="zh-TW" dirty="0"/>
              <a:t>G. Simmons, “Almost all </a:t>
            </a:r>
            <a:r>
              <a:rPr lang="en-US" altLang="zh-TW" i="1" dirty="0"/>
              <a:t>n</a:t>
            </a:r>
            <a:r>
              <a:rPr lang="en-US" altLang="zh-TW" dirty="0"/>
              <a:t>-dimensional rectangular lattices are Hamilton </a:t>
            </a:r>
            <a:r>
              <a:rPr lang="en-US" altLang="zh-TW" dirty="0" err="1"/>
              <a:t>laceable</a:t>
            </a:r>
            <a:r>
              <a:rPr lang="en-US" altLang="zh-TW" dirty="0"/>
              <a:t>,” </a:t>
            </a:r>
            <a:r>
              <a:rPr lang="en-US" altLang="zh-TW" i="1" dirty="0" err="1"/>
              <a:t>Congr</a:t>
            </a:r>
            <a:r>
              <a:rPr lang="en-US" altLang="zh-TW" i="1" dirty="0"/>
              <a:t>. </a:t>
            </a:r>
            <a:r>
              <a:rPr lang="en-US" altLang="zh-TW" i="1" dirty="0" err="1"/>
              <a:t>Numer</a:t>
            </a:r>
            <a:r>
              <a:rPr lang="en-US" altLang="zh-TW" dirty="0"/>
              <a:t>. 21 (1978) 103–108.</a:t>
            </a:r>
          </a:p>
          <a:p>
            <a:pPr marL="457200" lvl="0" indent="-457200">
              <a:buFont typeface="+mj-lt"/>
              <a:buAutoNum type="arabicPeriod" startAt="6"/>
            </a:pPr>
            <a:r>
              <a:rPr lang="en-US" altLang="zh-TW" dirty="0" err="1"/>
              <a:t>Stojmenovic</a:t>
            </a:r>
            <a:r>
              <a:rPr lang="en-US" altLang="zh-TW" dirty="0"/>
              <a:t>, “Honeycomb networks: topological properties and communication algorithms,” </a:t>
            </a:r>
            <a:r>
              <a:rPr lang="en-US" altLang="zh-TW" i="1" dirty="0"/>
              <a:t>IEEE Transactions on Parallel and Distributed Systems</a:t>
            </a:r>
            <a:r>
              <a:rPr lang="en-US" altLang="zh-TW" dirty="0"/>
              <a:t> 8 (1997) 1036–1042.</a:t>
            </a:r>
            <a:r>
              <a:rPr lang="en-US" altLang="zh-TW" dirty="0">
                <a:latin typeface="+mn-lt"/>
              </a:rPr>
              <a:t>Y.H.</a:t>
            </a:r>
          </a:p>
          <a:p>
            <a:pPr marL="457200" lvl="0" indent="-457200">
              <a:buFont typeface="+mj-lt"/>
              <a:buAutoNum type="arabicPeriod" startAt="6"/>
            </a:pPr>
            <a:r>
              <a:rPr lang="en-US" altLang="zh-TW" dirty="0" err="1">
                <a:latin typeface="+mn-lt"/>
              </a:rPr>
              <a:t>Teng</a:t>
            </a:r>
            <a:r>
              <a:rPr lang="en-US" altLang="zh-TW" dirty="0">
                <a:latin typeface="+mn-lt"/>
              </a:rPr>
              <a:t>, J.J.M Tan, and L.H. Hsu, “The Globally Bi-3*-connected property of the Honeycomb Rectangular Torus,” Information Sciences, 177, (2007), 5573-5589.</a:t>
            </a:r>
          </a:p>
          <a:p>
            <a:pPr marL="457200" lvl="0" indent="-457200">
              <a:buFont typeface="+mj-lt"/>
              <a:buAutoNum type="arabicPeriod" startAt="6"/>
            </a:pPr>
            <a:r>
              <a:rPr lang="en-US" altLang="zh-TW" dirty="0">
                <a:latin typeface="+mn-lt"/>
              </a:rPr>
              <a:t>C.H. Tsai, J.M. Tan, T. Liang, and L.H. Hsu, “Fault-Tolerant Hamiltonian </a:t>
            </a:r>
            <a:r>
              <a:rPr lang="en-US" altLang="zh-TW" dirty="0" err="1">
                <a:latin typeface="+mn-lt"/>
              </a:rPr>
              <a:t>Laceability</a:t>
            </a:r>
            <a:r>
              <a:rPr lang="en-US" altLang="zh-TW" dirty="0">
                <a:latin typeface="+mn-lt"/>
              </a:rPr>
              <a:t> of Hypercubes,” </a:t>
            </a:r>
            <a:r>
              <a:rPr lang="en-US" altLang="zh-TW" i="1" dirty="0">
                <a:latin typeface="+mn-lt"/>
              </a:rPr>
              <a:t>Information Processing Letters</a:t>
            </a:r>
            <a:r>
              <a:rPr lang="en-US" altLang="zh-TW" dirty="0">
                <a:latin typeface="+mn-lt"/>
              </a:rPr>
              <a:t>, 83 (2002), 301-306.</a:t>
            </a:r>
            <a:endParaRPr lang="zh-TW" altLang="zh-TW" dirty="0">
              <a:latin typeface="+mn-lt"/>
            </a:endParaRPr>
          </a:p>
          <a:p>
            <a:r>
              <a:rPr lang="en-US" altLang="zh-TW" dirty="0">
                <a:latin typeface="+mn-lt"/>
              </a:rPr>
              <a:t> </a:t>
            </a:r>
            <a:endParaRPr lang="zh-TW" altLang="zh-TW" dirty="0">
              <a:latin typeface="+mn-lt"/>
            </a:endParaRPr>
          </a:p>
          <a:p>
            <a:endParaRPr lang="zh-TW" altLang="en-US" dirty="0"/>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C1EEC68E-45FA-4B63-81C9-A47A83E88D05}" type="slidenum">
              <a:rPr lang="zh-TW" altLang="en-US" smtClean="0"/>
              <a:t>61</a:t>
            </a:fld>
            <a:endParaRPr lang="zh-TW" altLang="en-US"/>
          </a:p>
        </p:txBody>
      </p:sp>
    </p:spTree>
    <p:extLst>
      <p:ext uri="{BB962C8B-B14F-4D97-AF65-F5344CB8AC3E}">
        <p14:creationId xmlns:p14="http://schemas.microsoft.com/office/powerpoint/2010/main" val="2432865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en-US" altLang="zh-TW" dirty="0"/>
              <a:t>How about 3-join?</a:t>
            </a:r>
            <a:endParaRPr lang="zh-TW" altLang="zh-TW" dirty="0"/>
          </a:p>
          <a:p>
            <a:endParaRPr lang="zh-TW" altLang="en-US" i="1" baseline="-25000" dirty="0"/>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graphicFrame>
        <p:nvGraphicFramePr>
          <p:cNvPr id="4" name="物件 3"/>
          <p:cNvGraphicFramePr>
            <a:graphicFrameLocks noChangeAspect="1"/>
          </p:cNvGraphicFramePr>
          <p:nvPr>
            <p:extLst>
              <p:ext uri="{D42A27DB-BD31-4B8C-83A1-F6EECF244321}">
                <p14:modId xmlns:p14="http://schemas.microsoft.com/office/powerpoint/2010/main" val="2743774679"/>
              </p:ext>
            </p:extLst>
          </p:nvPr>
        </p:nvGraphicFramePr>
        <p:xfrm>
          <a:off x="757634" y="1916832"/>
          <a:ext cx="7628731" cy="2988716"/>
        </p:xfrm>
        <a:graphic>
          <a:graphicData uri="http://schemas.openxmlformats.org/presentationml/2006/ole">
            <mc:AlternateContent xmlns:mc="http://schemas.openxmlformats.org/markup-compatibility/2006">
              <mc:Choice xmlns:v="urn:schemas-microsoft-com:vml" Requires="v">
                <p:oleObj spid="_x0000_s32898" r:id="rId3" imgW="10649331" imgH="4176903" progId="Visio.Drawing.6">
                  <p:embed/>
                </p:oleObj>
              </mc:Choice>
              <mc:Fallback>
                <p:oleObj r:id="rId3" imgW="10649331" imgH="4176903" progId="Visio.Drawing.6">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634" y="1916832"/>
                        <a:ext cx="7628731" cy="2988716"/>
                      </a:xfrm>
                      <a:prstGeom prst="rect">
                        <a:avLst/>
                      </a:prstGeom>
                      <a:noFill/>
                    </p:spPr>
                  </p:pic>
                </p:oleObj>
              </mc:Fallback>
            </mc:AlternateContent>
          </a:graphicData>
        </a:graphic>
      </p:graphicFrame>
      <p:sp>
        <p:nvSpPr>
          <p:cNvPr id="5" name="矩形 4"/>
          <p:cNvSpPr/>
          <p:nvPr/>
        </p:nvSpPr>
        <p:spPr>
          <a:xfrm>
            <a:off x="4151147" y="5373216"/>
            <a:ext cx="1124219" cy="369332"/>
          </a:xfrm>
          <a:prstGeom prst="rect">
            <a:avLst/>
          </a:prstGeom>
        </p:spPr>
        <p:txBody>
          <a:bodyPr wrap="none">
            <a:spAutoFit/>
          </a:bodyPr>
          <a:lstStyle/>
          <a:p>
            <a:r>
              <a:rPr lang="en-US" altLang="zh-TW" dirty="0"/>
              <a:t>Figure 6-8</a:t>
            </a:r>
            <a:endParaRPr lang="zh-TW" altLang="en-US" dirty="0"/>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C1EEC68E-45FA-4B63-81C9-A47A83E88D05}" type="slidenum">
              <a:rPr lang="zh-TW" altLang="en-US" smtClean="0"/>
              <a:t>7</a:t>
            </a:fld>
            <a:endParaRPr lang="zh-TW" altLang="en-US"/>
          </a:p>
        </p:txBody>
      </p:sp>
    </p:spTree>
    <p:extLst>
      <p:ext uri="{BB962C8B-B14F-4D97-AF65-F5344CB8AC3E}">
        <p14:creationId xmlns:p14="http://schemas.microsoft.com/office/powerpoint/2010/main" val="38911973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5" name="矩形 4"/>
          <p:cNvSpPr/>
          <p:nvPr/>
        </p:nvSpPr>
        <p:spPr>
          <a:xfrm>
            <a:off x="4009890" y="5445224"/>
            <a:ext cx="1124219" cy="369332"/>
          </a:xfrm>
          <a:prstGeom prst="rect">
            <a:avLst/>
          </a:prstGeom>
        </p:spPr>
        <p:txBody>
          <a:bodyPr wrap="none">
            <a:spAutoFit/>
          </a:bodyPr>
          <a:lstStyle/>
          <a:p>
            <a:r>
              <a:rPr lang="en-US" altLang="zh-TW" dirty="0"/>
              <a:t>Figure 6-9</a:t>
            </a:r>
            <a:endParaRPr lang="zh-TW" altLang="en-US" dirty="0"/>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C1EEC68E-45FA-4B63-81C9-A47A83E88D05}" type="slidenum">
              <a:rPr lang="zh-TW" altLang="en-US" smtClean="0"/>
              <a:t>8</a:t>
            </a:fld>
            <a:endParaRPr lang="zh-TW" altLang="en-US"/>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0686" y="2204864"/>
            <a:ext cx="8082628" cy="3066035"/>
          </a:xfrm>
          <a:prstGeom prst="rect">
            <a:avLst/>
          </a:prstGeom>
        </p:spPr>
      </p:pic>
    </p:spTree>
    <p:extLst>
      <p:ext uri="{BB962C8B-B14F-4D97-AF65-F5344CB8AC3E}">
        <p14:creationId xmlns:p14="http://schemas.microsoft.com/office/powerpoint/2010/main" val="11824184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graphicFrame>
        <p:nvGraphicFramePr>
          <p:cNvPr id="4" name="物件 3"/>
          <p:cNvGraphicFramePr>
            <a:graphicFrameLocks noChangeAspect="1"/>
          </p:cNvGraphicFramePr>
          <p:nvPr>
            <p:extLst>
              <p:ext uri="{D42A27DB-BD31-4B8C-83A1-F6EECF244321}">
                <p14:modId xmlns:p14="http://schemas.microsoft.com/office/powerpoint/2010/main" val="4254192849"/>
              </p:ext>
            </p:extLst>
          </p:nvPr>
        </p:nvGraphicFramePr>
        <p:xfrm>
          <a:off x="2226568" y="1556792"/>
          <a:ext cx="4690864" cy="3387847"/>
        </p:xfrm>
        <a:graphic>
          <a:graphicData uri="http://schemas.openxmlformats.org/presentationml/2006/ole">
            <mc:AlternateContent xmlns:mc="http://schemas.openxmlformats.org/markup-compatibility/2006">
              <mc:Choice xmlns:v="urn:schemas-microsoft-com:vml" Requires="v">
                <p:oleObj spid="_x0000_s34946" r:id="rId3" imgW="5657088" imgH="4077843" progId="Visio.Drawing.6">
                  <p:embed/>
                </p:oleObj>
              </mc:Choice>
              <mc:Fallback>
                <p:oleObj r:id="rId3" imgW="5657088" imgH="4077843" progId="Visio.Drawing.6">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6568" y="1556792"/>
                        <a:ext cx="4690864" cy="3387847"/>
                      </a:xfrm>
                      <a:prstGeom prst="rect">
                        <a:avLst/>
                      </a:prstGeom>
                      <a:noFill/>
                    </p:spPr>
                  </p:pic>
                </p:oleObj>
              </mc:Fallback>
            </mc:AlternateContent>
          </a:graphicData>
        </a:graphic>
      </p:graphicFrame>
      <p:sp>
        <p:nvSpPr>
          <p:cNvPr id="5" name="矩形 4"/>
          <p:cNvSpPr/>
          <p:nvPr/>
        </p:nvSpPr>
        <p:spPr>
          <a:xfrm>
            <a:off x="3951380" y="4941168"/>
            <a:ext cx="1241237" cy="369332"/>
          </a:xfrm>
          <a:prstGeom prst="rect">
            <a:avLst/>
          </a:prstGeom>
        </p:spPr>
        <p:txBody>
          <a:bodyPr wrap="none">
            <a:spAutoFit/>
          </a:bodyPr>
          <a:lstStyle/>
          <a:p>
            <a:r>
              <a:rPr lang="en-US" altLang="zh-TW" dirty="0"/>
              <a:t>Figure 6-10</a:t>
            </a:r>
            <a:endParaRPr lang="zh-TW" altLang="zh-TW" dirty="0"/>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C1EEC68E-45FA-4B63-81C9-A47A83E88D05}" type="slidenum">
              <a:rPr lang="zh-TW" altLang="en-US" smtClean="0"/>
              <a:t>9</a:t>
            </a:fld>
            <a:endParaRPr lang="zh-TW" altLang="en-US"/>
          </a:p>
        </p:txBody>
      </p:sp>
    </p:spTree>
    <p:extLst>
      <p:ext uri="{BB962C8B-B14F-4D97-AF65-F5344CB8AC3E}">
        <p14:creationId xmlns:p14="http://schemas.microsoft.com/office/powerpoint/2010/main" val="3612049593"/>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8976</TotalTime>
  <Words>2269</Words>
  <Application>Microsoft Office PowerPoint</Application>
  <PresentationFormat>如螢幕大小 (4:3)</PresentationFormat>
  <Paragraphs>188</Paragraphs>
  <Slides>61</Slides>
  <Notes>2</Notes>
  <HiddenSlides>0</HiddenSlides>
  <MMClips>0</MMClips>
  <ScaleCrop>false</ScaleCrop>
  <HeadingPairs>
    <vt:vector size="8" baseType="variant">
      <vt:variant>
        <vt:lpstr>使用字型</vt:lpstr>
      </vt:variant>
      <vt:variant>
        <vt:i4>6</vt:i4>
      </vt:variant>
      <vt:variant>
        <vt:lpstr>佈景主題</vt:lpstr>
      </vt:variant>
      <vt:variant>
        <vt:i4>1</vt:i4>
      </vt:variant>
      <vt:variant>
        <vt:lpstr>內嵌 OLE 伺服程式</vt:lpstr>
      </vt:variant>
      <vt:variant>
        <vt:i4>3</vt:i4>
      </vt:variant>
      <vt:variant>
        <vt:lpstr>投影片標題</vt:lpstr>
      </vt:variant>
      <vt:variant>
        <vt:i4>61</vt:i4>
      </vt:variant>
    </vt:vector>
  </HeadingPairs>
  <TitlesOfParts>
    <vt:vector size="71" baseType="lpstr">
      <vt:lpstr>微軟正黑體</vt:lpstr>
      <vt:lpstr>新細明體</vt:lpstr>
      <vt:lpstr>Arial</vt:lpstr>
      <vt:lpstr>Calibri</vt:lpstr>
      <vt:lpstr>Symbol</vt:lpstr>
      <vt:lpstr>Times New Roman</vt:lpstr>
      <vt:lpstr>Office 佈景主題</vt:lpstr>
      <vt:lpstr>Visio.Drawing.6</vt:lpstr>
      <vt:lpstr>Visio</vt:lpstr>
      <vt:lpstr>VISIO</vt:lpstr>
      <vt:lpstr>Chapter 6 Bipartite variations</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Take any super graph.  Say spider web network S(6,4)</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5 Globally 3*-connected graphs</dc:title>
  <dc:creator>JL</dc:creator>
  <cp:lastModifiedBy>user</cp:lastModifiedBy>
  <cp:revision>171</cp:revision>
  <cp:lastPrinted>2016-02-10T12:59:42Z</cp:lastPrinted>
  <dcterms:created xsi:type="dcterms:W3CDTF">2015-02-28T02:11:43Z</dcterms:created>
  <dcterms:modified xsi:type="dcterms:W3CDTF">2016-08-19T02:03:23Z</dcterms:modified>
</cp:coreProperties>
</file>